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7561263" cy="10693400"/>
  <p:notesSz cx="6669088" cy="9926638"/>
  <p:defaultTextStyle>
    <a:defPPr>
      <a:defRPr lang="it-IT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F"/>
    <a:srgbClr val="A9C7E5"/>
    <a:srgbClr val="707070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8" autoAdjust="0"/>
  </p:normalViewPr>
  <p:slideViewPr>
    <p:cSldViewPr>
      <p:cViewPr>
        <p:scale>
          <a:sx n="100" d="100"/>
          <a:sy n="100" d="100"/>
        </p:scale>
        <p:origin x="1445" y="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889938" cy="496332"/>
          </a:xfrm>
          <a:prstGeom prst="rect">
            <a:avLst/>
          </a:prstGeom>
        </p:spPr>
        <p:txBody>
          <a:bodyPr vert="horz" lIns="91382" tIns="45691" rIns="91382" bIns="4569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9" y="4"/>
            <a:ext cx="2889938" cy="496332"/>
          </a:xfrm>
          <a:prstGeom prst="rect">
            <a:avLst/>
          </a:prstGeom>
        </p:spPr>
        <p:txBody>
          <a:bodyPr vert="horz" lIns="91382" tIns="45691" rIns="91382" bIns="45691" rtlCol="0"/>
          <a:lstStyle>
            <a:lvl1pPr algn="r">
              <a:defRPr sz="1200"/>
            </a:lvl1pPr>
          </a:lstStyle>
          <a:p>
            <a:fld id="{F1860A1E-6CCB-459D-9B7F-6A79EA84D5C8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2" tIns="45691" rIns="91382" bIns="4569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160"/>
            <a:ext cx="5335270" cy="4466987"/>
          </a:xfrm>
          <a:prstGeom prst="rect">
            <a:avLst/>
          </a:prstGeom>
        </p:spPr>
        <p:txBody>
          <a:bodyPr vert="horz" lIns="91382" tIns="45691" rIns="91382" bIns="45691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90"/>
            <a:ext cx="2889938" cy="496332"/>
          </a:xfrm>
          <a:prstGeom prst="rect">
            <a:avLst/>
          </a:prstGeom>
        </p:spPr>
        <p:txBody>
          <a:bodyPr vert="horz" lIns="91382" tIns="45691" rIns="91382" bIns="4569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9" y="9428590"/>
            <a:ext cx="2889938" cy="496332"/>
          </a:xfrm>
          <a:prstGeom prst="rect">
            <a:avLst/>
          </a:prstGeom>
        </p:spPr>
        <p:txBody>
          <a:bodyPr vert="horz" lIns="91382" tIns="45691" rIns="91382" bIns="45691" rtlCol="0" anchor="b"/>
          <a:lstStyle>
            <a:lvl1pPr algn="r">
              <a:defRPr sz="1200"/>
            </a:lvl1pPr>
          </a:lstStyle>
          <a:p>
            <a:fld id="{543A2690-4F09-45BD-BDF4-037F2E264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30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09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69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31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28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84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52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89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6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02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1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2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AF83-D873-408A-8ABC-13271FC36FB5}" type="datetimeFigureOut">
              <a:rPr lang="it-IT" smtClean="0"/>
              <a:t>05/09/2023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1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ormazione.ospedalebambinogesu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nettore 1 36"/>
          <p:cNvCxnSpPr/>
          <p:nvPr/>
        </p:nvCxnSpPr>
        <p:spPr>
          <a:xfrm>
            <a:off x="324247" y="522164"/>
            <a:ext cx="3260577" cy="0"/>
          </a:xfrm>
          <a:prstGeom prst="line">
            <a:avLst/>
          </a:prstGeom>
          <a:ln w="12700">
            <a:solidFill>
              <a:srgbClr val="0055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orta 41"/>
          <p:cNvSpPr/>
          <p:nvPr/>
        </p:nvSpPr>
        <p:spPr>
          <a:xfrm rot="5400000">
            <a:off x="5868863" y="9091116"/>
            <a:ext cx="3133958" cy="3133958"/>
          </a:xfrm>
          <a:prstGeom prst="pie">
            <a:avLst>
              <a:gd name="adj1" fmla="val 5399416"/>
              <a:gd name="adj2" fmla="val 108004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62383" y="7866399"/>
            <a:ext cx="3291310" cy="161648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1" spcCol="203645">
            <a:spAutoFit/>
          </a:bodyPr>
          <a:lstStyle/>
          <a:p>
            <a:pPr>
              <a:defRPr/>
            </a:pPr>
            <a:r>
              <a:rPr lang="it-IT" altLang="it-IT" sz="10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Data e sede:</a:t>
            </a:r>
          </a:p>
          <a:p>
            <a:pPr>
              <a:spcBef>
                <a:spcPct val="10000"/>
              </a:spcBef>
            </a:pPr>
            <a:r>
              <a:rPr lang="it-IT" altLang="it-IT" sz="800" b="1">
                <a:solidFill>
                  <a:srgbClr val="00559F"/>
                </a:solidFill>
              </a:rPr>
              <a:t>3</a:t>
            </a:r>
            <a:r>
              <a:rPr lang="it-IT" altLang="it-IT" sz="800" b="1" smtClean="0">
                <a:solidFill>
                  <a:srgbClr val="00559F"/>
                </a:solidFill>
              </a:rPr>
              <a:t> ottobre </a:t>
            </a:r>
            <a:r>
              <a:rPr lang="it-IT" altLang="it-IT" sz="800" b="1" dirty="0">
                <a:solidFill>
                  <a:srgbClr val="00559F"/>
                </a:solidFill>
              </a:rPr>
              <a:t>2023 – Salviati  </a:t>
            </a:r>
          </a:p>
          <a:p>
            <a:pPr>
              <a:defRPr/>
            </a:pPr>
            <a:endParaRPr lang="it-IT" altLang="it-IT" sz="800" b="1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10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Iscrizioni: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Saranno  accettate le prime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15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iscrizioni.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E’ obbligatorio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effettuare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l’iscrizione on-line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su: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  <a:hlinkClick r:id="rId2"/>
              </a:rPr>
              <a:t>http://www.formazione.ospedalebambinogesu.it/</a:t>
            </a: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entro il giorno prima della data di inizio dell’evento.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Inserire il codice di riscatto riservato al personale interno dell’Ospedale, nell'apposita sezione CODICI visibile in "IL MIO PANNELLO" . 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Una volta riconosciuto il codice, cliccare sul pulsante "RISCATTA" per ultimare l'iscrizione all'evento. In caso di esaurimento posti contattare la Segreteria Organizzativa. </a:t>
            </a:r>
          </a:p>
        </p:txBody>
      </p:sp>
      <p:sp>
        <p:nvSpPr>
          <p:cNvPr id="7" name="Rettangolo 6"/>
          <p:cNvSpPr/>
          <p:nvPr/>
        </p:nvSpPr>
        <p:spPr>
          <a:xfrm>
            <a:off x="430676" y="6080538"/>
            <a:ext cx="6805137" cy="1340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31"/>
              </a:lnSpc>
              <a:spcBef>
                <a:spcPct val="10000"/>
              </a:spcBef>
            </a:pPr>
            <a:r>
              <a:rPr lang="it-IT" altLang="it-IT" sz="1400" b="1" dirty="0">
                <a:solidFill>
                  <a:srgbClr val="00559F"/>
                </a:solidFill>
                <a:latin typeface="+mj-lt"/>
              </a:rPr>
              <a:t>Responsabili Scientifici: </a:t>
            </a:r>
            <a:r>
              <a:rPr lang="it-IT" altLang="it-IT" sz="1400" b="1" i="1" dirty="0">
                <a:solidFill>
                  <a:srgbClr val="00559F"/>
                </a:solidFill>
                <a:latin typeface="+mj-lt"/>
              </a:rPr>
              <a:t>Massimo Rollo, Gaetano </a:t>
            </a:r>
            <a:r>
              <a:rPr lang="it-IT" altLang="it-IT" sz="1400" b="1" i="1" dirty="0" err="1">
                <a:solidFill>
                  <a:srgbClr val="00559F"/>
                </a:solidFill>
                <a:latin typeface="+mj-lt"/>
              </a:rPr>
              <a:t>Ciliento</a:t>
            </a:r>
            <a:endParaRPr lang="it-IT" altLang="it-IT" sz="1400" b="1" i="1" dirty="0">
              <a:solidFill>
                <a:srgbClr val="00559F"/>
              </a:solidFill>
              <a:latin typeface="+mj-lt"/>
            </a:endParaRPr>
          </a:p>
          <a:p>
            <a:pPr>
              <a:lnSpc>
                <a:spcPts val="1131"/>
              </a:lnSpc>
              <a:spcBef>
                <a:spcPct val="10000"/>
              </a:spcBef>
            </a:pPr>
            <a:endParaRPr lang="it-IT" altLang="it-IT" sz="1400" b="1" i="1" dirty="0">
              <a:solidFill>
                <a:srgbClr val="00559F"/>
              </a:solidFill>
              <a:latin typeface="+mj-lt"/>
            </a:endParaRPr>
          </a:p>
          <a:p>
            <a:pPr>
              <a:lnSpc>
                <a:spcPts val="1131"/>
              </a:lnSpc>
              <a:spcBef>
                <a:spcPct val="10000"/>
              </a:spcBef>
            </a:pPr>
            <a:r>
              <a:rPr lang="it-IT" altLang="it-IT" sz="1400" b="1" i="1" dirty="0">
                <a:solidFill>
                  <a:srgbClr val="00559F"/>
                </a:solidFill>
                <a:latin typeface="+mj-lt"/>
              </a:rPr>
              <a:t>Docenti: </a:t>
            </a:r>
            <a:r>
              <a:rPr lang="it-IT" altLang="it-IT" sz="1400" dirty="0">
                <a:solidFill>
                  <a:srgbClr val="00559F"/>
                </a:solidFill>
                <a:latin typeface="+mj-lt"/>
              </a:rPr>
              <a:t>Paola Amendola, Valerio </a:t>
            </a:r>
            <a:r>
              <a:rPr lang="it-IT" altLang="it-IT" sz="1400" dirty="0" err="1">
                <a:solidFill>
                  <a:srgbClr val="00559F"/>
                </a:solidFill>
                <a:latin typeface="+mj-lt"/>
              </a:rPr>
              <a:t>Confalone</a:t>
            </a:r>
            <a:r>
              <a:rPr lang="it-IT" altLang="it-IT" sz="1400" dirty="0">
                <a:solidFill>
                  <a:srgbClr val="00559F"/>
                </a:solidFill>
                <a:latin typeface="+mj-lt"/>
              </a:rPr>
              <a:t>, Alessandro </a:t>
            </a:r>
            <a:r>
              <a:rPr lang="it-IT" altLang="it-IT" sz="1400" dirty="0" err="1">
                <a:solidFill>
                  <a:srgbClr val="00559F"/>
                </a:solidFill>
                <a:latin typeface="+mj-lt"/>
              </a:rPr>
              <a:t>Crocoli</a:t>
            </a:r>
            <a:r>
              <a:rPr lang="it-IT" altLang="it-IT" sz="1400" dirty="0">
                <a:solidFill>
                  <a:srgbClr val="00559F"/>
                </a:solidFill>
                <a:latin typeface="+mj-lt"/>
              </a:rPr>
              <a:t>, Maria Vittoria Di Toppa, Pamela Latini, Gianluigi Natali, Flaminia Passi, Massimo Rollo, </a:t>
            </a:r>
            <a:r>
              <a:rPr lang="it-IT" altLang="it-IT" sz="1400" dirty="0" err="1">
                <a:solidFill>
                  <a:srgbClr val="00559F"/>
                </a:solidFill>
                <a:latin typeface="+mj-lt"/>
              </a:rPr>
              <a:t>Desireée</a:t>
            </a:r>
            <a:r>
              <a:rPr lang="it-IT" altLang="it-IT" sz="1400" dirty="0">
                <a:solidFill>
                  <a:srgbClr val="00559F"/>
                </a:solidFill>
                <a:latin typeface="+mj-lt"/>
              </a:rPr>
              <a:t> Rubei, Sara </a:t>
            </a:r>
            <a:r>
              <a:rPr lang="it-IT" altLang="it-IT" sz="1400" dirty="0" err="1">
                <a:solidFill>
                  <a:srgbClr val="00559F"/>
                </a:solidFill>
                <a:latin typeface="+mj-lt"/>
              </a:rPr>
              <a:t>Scaringi</a:t>
            </a:r>
            <a:r>
              <a:rPr lang="it-IT" altLang="it-IT" sz="1400" dirty="0">
                <a:solidFill>
                  <a:srgbClr val="00559F"/>
                </a:solidFill>
                <a:latin typeface="+mj-lt"/>
              </a:rPr>
              <a:t>, Serena Tucci </a:t>
            </a:r>
          </a:p>
          <a:p>
            <a:pPr>
              <a:lnSpc>
                <a:spcPts val="1131"/>
              </a:lnSpc>
              <a:spcBef>
                <a:spcPct val="10000"/>
              </a:spcBef>
            </a:pPr>
            <a:endParaRPr lang="it-IT" altLang="it-IT" sz="1400" dirty="0">
              <a:solidFill>
                <a:srgbClr val="00559F"/>
              </a:solidFill>
              <a:latin typeface="+mj-lt"/>
            </a:endParaRPr>
          </a:p>
          <a:p>
            <a:pPr>
              <a:lnSpc>
                <a:spcPts val="1131"/>
              </a:lnSpc>
              <a:spcBef>
                <a:spcPct val="10000"/>
              </a:spcBef>
            </a:pPr>
            <a:r>
              <a:rPr lang="it-IT" altLang="it-IT" sz="1400" b="1" i="1" dirty="0">
                <a:solidFill>
                  <a:srgbClr val="00559F"/>
                </a:solidFill>
                <a:latin typeface="+mj-lt"/>
              </a:rPr>
              <a:t>Coordinamento simulazione: </a:t>
            </a:r>
            <a:r>
              <a:rPr lang="it-IT" altLang="it-IT" sz="1400" dirty="0">
                <a:solidFill>
                  <a:srgbClr val="00559F"/>
                </a:solidFill>
                <a:latin typeface="+mj-lt"/>
              </a:rPr>
              <a:t>Orsola </a:t>
            </a:r>
            <a:r>
              <a:rPr lang="it-IT" altLang="it-IT" sz="1400" dirty="0" err="1">
                <a:solidFill>
                  <a:srgbClr val="00559F"/>
                </a:solidFill>
                <a:latin typeface="+mj-lt"/>
              </a:rPr>
              <a:t>Gawronski</a:t>
            </a:r>
            <a:endParaRPr lang="it-IT" altLang="it-IT" sz="1400" dirty="0">
              <a:solidFill>
                <a:srgbClr val="00559F"/>
              </a:solidFill>
              <a:latin typeface="+mj-lt"/>
            </a:endParaRPr>
          </a:p>
          <a:p>
            <a:pPr>
              <a:lnSpc>
                <a:spcPts val="1131"/>
              </a:lnSpc>
              <a:spcBef>
                <a:spcPct val="10000"/>
              </a:spcBef>
            </a:pPr>
            <a:r>
              <a:rPr lang="it-IT" altLang="it-IT" sz="1400" b="1" i="1" dirty="0">
                <a:solidFill>
                  <a:srgbClr val="00559F"/>
                </a:solidFill>
                <a:latin typeface="+mj-lt"/>
              </a:rPr>
              <a:t> </a:t>
            </a:r>
            <a:endParaRPr lang="it-IT" altLang="it-IT" sz="1400" i="1" dirty="0">
              <a:solidFill>
                <a:srgbClr val="00559F"/>
              </a:solidFill>
              <a:latin typeface="+mj-lt"/>
            </a:endParaRPr>
          </a:p>
        </p:txBody>
      </p:sp>
      <p:sp>
        <p:nvSpPr>
          <p:cNvPr id="84" name="Ovale 83"/>
          <p:cNvSpPr/>
          <p:nvPr/>
        </p:nvSpPr>
        <p:spPr>
          <a:xfrm>
            <a:off x="396081" y="7434932"/>
            <a:ext cx="432222" cy="432222"/>
          </a:xfrm>
          <a:prstGeom prst="ellipse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Text Box 12"/>
          <p:cNvSpPr txBox="1">
            <a:spLocks noChangeArrowheads="1"/>
          </p:cNvSpPr>
          <p:nvPr/>
        </p:nvSpPr>
        <p:spPr bwMode="auto">
          <a:xfrm>
            <a:off x="916461" y="7434932"/>
            <a:ext cx="2576137" cy="40384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2" spcCol="203645">
            <a:spAutoFit/>
          </a:bodyPr>
          <a:lstStyle/>
          <a:p>
            <a:pPr>
              <a:defRPr/>
            </a:pPr>
            <a:r>
              <a:rPr lang="it-IT" altLang="it-IT" sz="1100" b="1" dirty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lt"/>
                <a:ea typeface="+mj-ea"/>
                <a:cs typeface="Arial" panose="020B0604020202020204" pitchFamily="34" charset="0"/>
              </a:rPr>
              <a:t>INFORMAZIONI</a:t>
            </a:r>
          </a:p>
          <a:p>
            <a:pPr>
              <a:defRPr/>
            </a:pPr>
            <a:r>
              <a:rPr lang="it-IT" altLang="it-IT" sz="1100" b="1" dirty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lt"/>
                <a:ea typeface="+mj-ea"/>
                <a:cs typeface="Arial" panose="020B0604020202020204" pitchFamily="34" charset="0"/>
              </a:rPr>
              <a:t>GENERALI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39389" y="9746446"/>
            <a:ext cx="377825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900"/>
              </a:lnSpc>
              <a:defRPr/>
            </a:pPr>
            <a:r>
              <a:rPr lang="it-IT" altLang="it-IT" sz="900" b="1" dirty="0">
                <a:solidFill>
                  <a:srgbClr val="00559F"/>
                </a:solidFill>
                <a:cs typeface="Arial" panose="020B0604020202020204" pitchFamily="34" charset="0"/>
              </a:rPr>
              <a:t>SEGRETERIA ORGANIZZATIVA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Servizio Eventi Formativi Educazione Continua in Medicina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Ospedale Pediatrico Bambino Gesù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P.zza S. Onofrio, 4 00165 Roma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Tel. 06/68594758-4864-2411-3154-2290 Fax: 06/68592443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E-mail: congressi@opbg.net;  www.ospedalebambinogesu.it</a:t>
            </a:r>
          </a:p>
        </p:txBody>
      </p:sp>
      <p:sp>
        <p:nvSpPr>
          <p:cNvPr id="62" name="Shape 2556"/>
          <p:cNvSpPr/>
          <p:nvPr/>
        </p:nvSpPr>
        <p:spPr>
          <a:xfrm>
            <a:off x="468295" y="7506940"/>
            <a:ext cx="288000" cy="28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874" y="5396"/>
                </a:moveTo>
                <a:cubicBezTo>
                  <a:pt x="11493" y="5396"/>
                  <a:pt x="11166" y="5519"/>
                  <a:pt x="10894" y="5766"/>
                </a:cubicBezTo>
                <a:cubicBezTo>
                  <a:pt x="10621" y="6013"/>
                  <a:pt x="10484" y="6310"/>
                  <a:pt x="10484" y="6658"/>
                </a:cubicBezTo>
                <a:cubicBezTo>
                  <a:pt x="10484" y="7005"/>
                  <a:pt x="10621" y="7301"/>
                  <a:pt x="10894" y="7545"/>
                </a:cubicBezTo>
                <a:cubicBezTo>
                  <a:pt x="11166" y="7790"/>
                  <a:pt x="11493" y="7912"/>
                  <a:pt x="11874" y="7912"/>
                </a:cubicBezTo>
                <a:cubicBezTo>
                  <a:pt x="12255" y="7912"/>
                  <a:pt x="12581" y="7790"/>
                  <a:pt x="12852" y="7545"/>
                </a:cubicBezTo>
                <a:cubicBezTo>
                  <a:pt x="13122" y="7301"/>
                  <a:pt x="13257" y="7005"/>
                  <a:pt x="13257" y="6658"/>
                </a:cubicBezTo>
                <a:cubicBezTo>
                  <a:pt x="13257" y="6310"/>
                  <a:pt x="13122" y="6013"/>
                  <a:pt x="12852" y="5766"/>
                </a:cubicBezTo>
                <a:cubicBezTo>
                  <a:pt x="12581" y="5519"/>
                  <a:pt x="12255" y="5396"/>
                  <a:pt x="11874" y="5396"/>
                </a:cubicBezTo>
                <a:moveTo>
                  <a:pt x="12242" y="15228"/>
                </a:moveTo>
                <a:cubicBezTo>
                  <a:pt x="11942" y="15228"/>
                  <a:pt x="11730" y="15180"/>
                  <a:pt x="11608" y="15083"/>
                </a:cubicBezTo>
                <a:cubicBezTo>
                  <a:pt x="11486" y="14987"/>
                  <a:pt x="11425" y="14807"/>
                  <a:pt x="11425" y="14542"/>
                </a:cubicBezTo>
                <a:cubicBezTo>
                  <a:pt x="11425" y="14436"/>
                  <a:pt x="11444" y="14281"/>
                  <a:pt x="11482" y="14076"/>
                </a:cubicBezTo>
                <a:cubicBezTo>
                  <a:pt x="11519" y="13870"/>
                  <a:pt x="11562" y="13687"/>
                  <a:pt x="11609" y="13527"/>
                </a:cubicBezTo>
                <a:lnTo>
                  <a:pt x="12189" y="11532"/>
                </a:lnTo>
                <a:cubicBezTo>
                  <a:pt x="12246" y="11349"/>
                  <a:pt x="12284" y="11148"/>
                  <a:pt x="12306" y="10929"/>
                </a:cubicBezTo>
                <a:cubicBezTo>
                  <a:pt x="12327" y="10709"/>
                  <a:pt x="12337" y="10557"/>
                  <a:pt x="12337" y="10469"/>
                </a:cubicBezTo>
                <a:cubicBezTo>
                  <a:pt x="12337" y="10049"/>
                  <a:pt x="12185" y="9707"/>
                  <a:pt x="11882" y="9444"/>
                </a:cubicBezTo>
                <a:cubicBezTo>
                  <a:pt x="11578" y="9182"/>
                  <a:pt x="11146" y="9050"/>
                  <a:pt x="10586" y="9050"/>
                </a:cubicBezTo>
                <a:cubicBezTo>
                  <a:pt x="10275" y="9050"/>
                  <a:pt x="9945" y="9104"/>
                  <a:pt x="9597" y="9211"/>
                </a:cubicBezTo>
                <a:cubicBezTo>
                  <a:pt x="9248" y="9319"/>
                  <a:pt x="8884" y="9448"/>
                  <a:pt x="8502" y="9599"/>
                </a:cubicBezTo>
                <a:lnTo>
                  <a:pt x="8347" y="10216"/>
                </a:lnTo>
                <a:cubicBezTo>
                  <a:pt x="8460" y="10175"/>
                  <a:pt x="8595" y="10131"/>
                  <a:pt x="8753" y="10085"/>
                </a:cubicBezTo>
                <a:cubicBezTo>
                  <a:pt x="8911" y="10040"/>
                  <a:pt x="9066" y="10017"/>
                  <a:pt x="9217" y="10017"/>
                </a:cubicBezTo>
                <a:cubicBezTo>
                  <a:pt x="9524" y="10017"/>
                  <a:pt x="9731" y="10068"/>
                  <a:pt x="9839" y="10168"/>
                </a:cubicBezTo>
                <a:cubicBezTo>
                  <a:pt x="9948" y="10269"/>
                  <a:pt x="10002" y="10447"/>
                  <a:pt x="10002" y="10703"/>
                </a:cubicBezTo>
                <a:cubicBezTo>
                  <a:pt x="10002" y="10844"/>
                  <a:pt x="9985" y="11001"/>
                  <a:pt x="9949" y="11172"/>
                </a:cubicBezTo>
                <a:cubicBezTo>
                  <a:pt x="9914" y="11343"/>
                  <a:pt x="9870" y="11526"/>
                  <a:pt x="9818" y="11717"/>
                </a:cubicBezTo>
                <a:lnTo>
                  <a:pt x="9235" y="13719"/>
                </a:lnTo>
                <a:cubicBezTo>
                  <a:pt x="9184" y="13929"/>
                  <a:pt x="9146" y="14118"/>
                  <a:pt x="9123" y="14285"/>
                </a:cubicBezTo>
                <a:cubicBezTo>
                  <a:pt x="9100" y="14451"/>
                  <a:pt x="9088" y="14615"/>
                  <a:pt x="9088" y="14775"/>
                </a:cubicBezTo>
                <a:cubicBezTo>
                  <a:pt x="9088" y="15186"/>
                  <a:pt x="9244" y="15526"/>
                  <a:pt x="9556" y="15793"/>
                </a:cubicBezTo>
                <a:cubicBezTo>
                  <a:pt x="9869" y="16060"/>
                  <a:pt x="10308" y="16194"/>
                  <a:pt x="10872" y="16194"/>
                </a:cubicBezTo>
                <a:cubicBezTo>
                  <a:pt x="11239" y="16194"/>
                  <a:pt x="11561" y="16147"/>
                  <a:pt x="11839" y="16053"/>
                </a:cubicBezTo>
                <a:cubicBezTo>
                  <a:pt x="12117" y="15960"/>
                  <a:pt x="12488" y="15824"/>
                  <a:pt x="12954" y="15645"/>
                </a:cubicBezTo>
                <a:lnTo>
                  <a:pt x="13109" y="15028"/>
                </a:lnTo>
                <a:cubicBezTo>
                  <a:pt x="13029" y="15065"/>
                  <a:pt x="12900" y="15107"/>
                  <a:pt x="12721" y="15155"/>
                </a:cubicBezTo>
                <a:cubicBezTo>
                  <a:pt x="12543" y="15204"/>
                  <a:pt x="12383" y="15228"/>
                  <a:pt x="12242" y="1522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7" name="Titolo 1"/>
          <p:cNvSpPr txBox="1">
            <a:spLocks/>
          </p:cNvSpPr>
          <p:nvPr/>
        </p:nvSpPr>
        <p:spPr>
          <a:xfrm>
            <a:off x="530246" y="5497909"/>
            <a:ext cx="6805137" cy="959627"/>
          </a:xfrm>
          <a:prstGeom prst="rect">
            <a:avLst/>
          </a:prstGeom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100" dirty="0"/>
          </a:p>
        </p:txBody>
      </p:sp>
      <p:sp>
        <p:nvSpPr>
          <p:cNvPr id="80" name="Text Box 12"/>
          <p:cNvSpPr txBox="1">
            <a:spLocks noChangeArrowheads="1"/>
          </p:cNvSpPr>
          <p:nvPr/>
        </p:nvSpPr>
        <p:spPr bwMode="auto">
          <a:xfrm>
            <a:off x="3708623" y="7498557"/>
            <a:ext cx="3588878" cy="203505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1" spcCol="203645">
            <a:spAutoFit/>
          </a:bodyPr>
          <a:lstStyle/>
          <a:p>
            <a:pPr algn="just"/>
            <a:r>
              <a:rPr lang="it-IT" sz="800" b="1" dirty="0">
                <a:solidFill>
                  <a:srgbClr val="00559F"/>
                </a:solidFill>
              </a:rPr>
              <a:t>Obiettivo Formativo: 18</a:t>
            </a:r>
          </a:p>
          <a:p>
            <a:pPr algn="just"/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Educazione Continua in Medicina (ECM)</a:t>
            </a:r>
          </a:p>
          <a:p>
            <a:pPr algn="just">
              <a:defRPr/>
            </a:pP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Al Corso sono stati assegnati n. 6 crediti formativi per le figure professionali di:</a:t>
            </a:r>
          </a:p>
          <a:p>
            <a:pPr algn="just"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Infermiere, Infermiere Pediatrico</a:t>
            </a:r>
            <a:r>
              <a:rPr lang="it-IT" altLang="it-IT" sz="800" b="1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, Medico .</a:t>
            </a:r>
            <a:endParaRPr lang="it-IT" altLang="it-IT" sz="800" b="1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defRPr/>
            </a:pP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marL="90488" indent="-90488" algn="just"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E' obbligatoria l'iscrizione tramite riscatto del codice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, coloro che non saranno presenti in piattaforma con regolare iscrizione,  non potranno accedere al corso e non avranno pertanto diritto ai crediti ECM;</a:t>
            </a:r>
          </a:p>
          <a:p>
            <a:pPr marL="90488" indent="-90488" algn="just">
              <a:buFont typeface="+mj-lt"/>
              <a:buAutoNum type="arabicPeriod"/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Il rilascio dei crediti è subordinato all’effettiva presenza del partecipante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all’intero evento formativo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90488" indent="-90488" algn="just">
              <a:buFont typeface="+mj-lt"/>
              <a:buAutoNum type="arabicPeriod"/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Per l'assegnazione dei crediti, è necessario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compilare il questionario on line sulla soddisfazione dell'evento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 superare la prova di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valutazione finale prevista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90488" indent="-90488" algn="just">
              <a:buFont typeface="+mj-lt"/>
              <a:buAutoNum type="arabicPeriod"/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Si chiede di rispondere al  questionario anonimo che si riceverà entro i  6 mesi successivi alla conclusione della formazione sul campo, sull’utilità del corso stesso.</a:t>
            </a:r>
          </a:p>
        </p:txBody>
      </p:sp>
      <p:pic>
        <p:nvPicPr>
          <p:cNvPr id="28" name="Picture 12" descr="logo alt_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292" y="9882107"/>
            <a:ext cx="1114014" cy="59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ttangolo 35"/>
          <p:cNvSpPr/>
          <p:nvPr/>
        </p:nvSpPr>
        <p:spPr>
          <a:xfrm>
            <a:off x="252239" y="245165"/>
            <a:ext cx="6408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it-IT" altLang="it-IT" sz="1200" b="1" dirty="0">
                <a:solidFill>
                  <a:srgbClr val="00559F"/>
                </a:solidFill>
                <a:latin typeface="+mj-lt"/>
              </a:rPr>
              <a:t>3</a:t>
            </a:r>
            <a:r>
              <a:rPr lang="it-IT" altLang="it-IT" sz="1200" b="1" dirty="0" smtClean="0">
                <a:solidFill>
                  <a:srgbClr val="00559F"/>
                </a:solidFill>
                <a:latin typeface="+mj-lt"/>
              </a:rPr>
              <a:t> ottobre </a:t>
            </a:r>
            <a:r>
              <a:rPr lang="it-IT" altLang="it-IT" sz="1200" b="1" dirty="0">
                <a:solidFill>
                  <a:srgbClr val="00559F"/>
                </a:solidFill>
                <a:latin typeface="+mj-lt"/>
              </a:rPr>
              <a:t>2023 – </a:t>
            </a:r>
            <a:r>
              <a:rPr lang="it-IT" altLang="it-IT" sz="1200" b="1" dirty="0" err="1" smtClean="0">
                <a:solidFill>
                  <a:srgbClr val="00559F"/>
                </a:solidFill>
                <a:latin typeface="+mj-lt"/>
              </a:rPr>
              <a:t>Seminary</a:t>
            </a:r>
            <a:r>
              <a:rPr lang="it-IT" altLang="it-IT" sz="1200" b="1" dirty="0" smtClean="0">
                <a:solidFill>
                  <a:srgbClr val="00559F"/>
                </a:solidFill>
                <a:latin typeface="+mj-lt"/>
              </a:rPr>
              <a:t> room </a:t>
            </a:r>
            <a:r>
              <a:rPr lang="it-IT" altLang="it-IT" sz="1200" b="1" dirty="0" err="1" smtClean="0">
                <a:solidFill>
                  <a:srgbClr val="00559F"/>
                </a:solidFill>
                <a:latin typeface="+mj-lt"/>
              </a:rPr>
              <a:t>Palidoro</a:t>
            </a:r>
            <a:r>
              <a:rPr lang="it-IT" altLang="it-IT" sz="1200" b="1" dirty="0" smtClean="0">
                <a:solidFill>
                  <a:srgbClr val="00559F"/>
                </a:solidFill>
                <a:latin typeface="+mj-lt"/>
              </a:rPr>
              <a:t> </a:t>
            </a:r>
            <a:endParaRPr lang="it-IT" altLang="it-IT" sz="1200" b="1" dirty="0">
              <a:solidFill>
                <a:srgbClr val="00559F"/>
              </a:solidFill>
              <a:latin typeface="+mj-lt"/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252239" y="7362924"/>
            <a:ext cx="7083144" cy="2304256"/>
          </a:xfrm>
          <a:prstGeom prst="roundRect">
            <a:avLst/>
          </a:prstGeom>
          <a:noFill/>
          <a:ln w="63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192760" y="666180"/>
            <a:ext cx="7188271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it-IT" altLang="it-IT" sz="1400" dirty="0">
                <a:solidFill>
                  <a:srgbClr val="00559F"/>
                </a:solidFill>
                <a:latin typeface="+mj-lt"/>
              </a:rPr>
              <a:t>Ospedale Pediatrico Bambino Gesù</a:t>
            </a:r>
          </a:p>
          <a:p>
            <a:pPr algn="ctr">
              <a:spcBef>
                <a:spcPct val="10000"/>
              </a:spcBef>
            </a:pPr>
            <a:r>
              <a:rPr lang="it-IT" altLang="it-IT" sz="1400" dirty="0">
                <a:solidFill>
                  <a:srgbClr val="00559F"/>
                </a:solidFill>
                <a:latin typeface="+mj-lt"/>
              </a:rPr>
              <a:t>IRCCS - Provider 784</a:t>
            </a:r>
          </a:p>
          <a:p>
            <a:pPr algn="ctr"/>
            <a:r>
              <a:rPr lang="it-IT" b="1" dirty="0"/>
              <a:t>Accessi venosi CVC in simulazione</a:t>
            </a:r>
            <a:endParaRPr lang="it-IT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784C990C-CC21-4183-85F1-894CD7304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22242"/>
              </p:ext>
            </p:extLst>
          </p:nvPr>
        </p:nvGraphicFramePr>
        <p:xfrm>
          <a:off x="491676" y="1662736"/>
          <a:ext cx="6494445" cy="4170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2381">
                  <a:extLst>
                    <a:ext uri="{9D8B030D-6E8A-4147-A177-3AD203B41FA5}">
                      <a16:colId xmlns:a16="http://schemas.microsoft.com/office/drawing/2014/main" val="1821890242"/>
                    </a:ext>
                  </a:extLst>
                </a:gridCol>
                <a:gridCol w="3266705">
                  <a:extLst>
                    <a:ext uri="{9D8B030D-6E8A-4147-A177-3AD203B41FA5}">
                      <a16:colId xmlns:a16="http://schemas.microsoft.com/office/drawing/2014/main" val="2750511930"/>
                    </a:ext>
                  </a:extLst>
                </a:gridCol>
                <a:gridCol w="2035359">
                  <a:extLst>
                    <a:ext uri="{9D8B030D-6E8A-4147-A177-3AD203B41FA5}">
                      <a16:colId xmlns:a16="http://schemas.microsoft.com/office/drawing/2014/main" val="2543953363"/>
                    </a:ext>
                  </a:extLst>
                </a:gridCol>
              </a:tblGrid>
              <a:tr h="37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Contenuti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Modalità didattica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2787236"/>
                  </a:ext>
                </a:extLst>
              </a:tr>
              <a:tr h="262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Introduzione al corso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459529"/>
                  </a:ext>
                </a:extLst>
              </a:tr>
              <a:tr h="634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20 minuti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Indicazioni cliniche al posizionamento del catetere venoso centrale e alla scelta del presidio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Presentazione frontale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4382810"/>
                  </a:ext>
                </a:extLst>
              </a:tr>
              <a:tr h="262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40 minuti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Gestione del catetere venoso centrale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Presentazione frontale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7896473"/>
                  </a:ext>
                </a:extLst>
              </a:tr>
              <a:tr h="262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30 minuti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Gestione delle complicanze meccaniche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Presentazione frontale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6682980"/>
                  </a:ext>
                </a:extLst>
              </a:tr>
              <a:tr h="3002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30 minuti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Medicazione CVC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Simulazione (1° stazione)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144776"/>
                  </a:ext>
                </a:extLst>
              </a:tr>
              <a:tr h="408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30 minuti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Cambio linee </a:t>
                      </a:r>
                      <a:r>
                        <a:rPr lang="it-IT" sz="1200" dirty="0" err="1">
                          <a:effectLst/>
                        </a:rPr>
                        <a:t>infusionali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Simulazione (2° stazione)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7415404"/>
                  </a:ext>
                </a:extLst>
              </a:tr>
              <a:tr h="5371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30 minuti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Preparazione e somministrazione farmaci e Gestione del port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Simulazione (1° stazione)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7243983"/>
                  </a:ext>
                </a:extLst>
              </a:tr>
              <a:tr h="5371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30 minuti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Prevenzione e gestione delle complicanze meccaniche, prelievo ematico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Simulazione (2° stazione)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7393851"/>
                  </a:ext>
                </a:extLst>
              </a:tr>
              <a:tr h="330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30 minuti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Gestione del PICC e midline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Simulazione (2° stazione)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391634"/>
                  </a:ext>
                </a:extLst>
              </a:tr>
              <a:tr h="262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15 minuti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Valutazione finale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14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938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441</Words>
  <Application>Microsoft Office PowerPoint</Application>
  <PresentationFormat>Personalizzato</PresentationFormat>
  <Paragraphs>69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Locandina</dc:title>
  <dc:creator>Mediawork</dc:creator>
  <cp:lastModifiedBy>Ilari Chiara</cp:lastModifiedBy>
  <cp:revision>199</cp:revision>
  <cp:lastPrinted>2022-03-17T15:04:54Z</cp:lastPrinted>
  <dcterms:created xsi:type="dcterms:W3CDTF">2017-10-03T15:51:18Z</dcterms:created>
  <dcterms:modified xsi:type="dcterms:W3CDTF">2023-09-05T08:18:48Z</dcterms:modified>
</cp:coreProperties>
</file>