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7561263" cy="10693400"/>
  <p:notesSz cx="6669088" cy="9926638"/>
  <p:defaultTextStyle>
    <a:defPPr>
      <a:defRPr lang="it-IT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F"/>
    <a:srgbClr val="A9C7E5"/>
    <a:srgbClr val="707070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8" autoAdjust="0"/>
  </p:normalViewPr>
  <p:slideViewPr>
    <p:cSldViewPr>
      <p:cViewPr varScale="1">
        <p:scale>
          <a:sx n="68" d="100"/>
          <a:sy n="68" d="100"/>
        </p:scale>
        <p:origin x="3186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938" cy="496332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9" y="4"/>
            <a:ext cx="2889938" cy="496332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r">
              <a:defRPr sz="1200"/>
            </a:lvl1pPr>
          </a:lstStyle>
          <a:p>
            <a:fld id="{F1860A1E-6CCB-459D-9B7F-6A79EA84D5C8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0" tIns="45695" rIns="91390" bIns="4569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159"/>
            <a:ext cx="5335270" cy="4466987"/>
          </a:xfrm>
          <a:prstGeom prst="rect">
            <a:avLst/>
          </a:prstGeom>
        </p:spPr>
        <p:txBody>
          <a:bodyPr vert="horz" lIns="91390" tIns="45695" rIns="91390" bIns="45695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89"/>
            <a:ext cx="2889938" cy="496332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9" y="9428589"/>
            <a:ext cx="2889938" cy="496332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r">
              <a:defRPr sz="1200"/>
            </a:lvl1pPr>
          </a:lstStyle>
          <a:p>
            <a:fld id="{543A2690-4F09-45BD-BDF4-037F2E264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30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A2690-4F09-45BD-BDF4-037F2E264C7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52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09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69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31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28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84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2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89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6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02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AF83-D873-408A-8ABC-13271FC36FB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1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formazione.ospedalebambinogesu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magine 28"/>
          <p:cNvPicPr>
            <a:picLocks noChangeAspect="1"/>
          </p:cNvPicPr>
          <p:nvPr/>
        </p:nvPicPr>
        <p:blipFill rotWithShape="1">
          <a:blip r:embed="rId3"/>
          <a:srcRect l="10850" t="10227" r="55728" b="27508"/>
          <a:stretch/>
        </p:blipFill>
        <p:spPr>
          <a:xfrm>
            <a:off x="147112" y="594172"/>
            <a:ext cx="7271073" cy="7619578"/>
          </a:xfrm>
          <a:prstGeom prst="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</p:spPr>
      </p:pic>
      <p:sp>
        <p:nvSpPr>
          <p:cNvPr id="9" name="Rettangolo 8"/>
          <p:cNvSpPr/>
          <p:nvPr/>
        </p:nvSpPr>
        <p:spPr>
          <a:xfrm>
            <a:off x="252239" y="954212"/>
            <a:ext cx="7101067" cy="6696745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324247" y="484981"/>
            <a:ext cx="3642020" cy="0"/>
          </a:xfrm>
          <a:prstGeom prst="line">
            <a:avLst/>
          </a:prstGeom>
          <a:ln w="12700">
            <a:solidFill>
              <a:srgbClr val="00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orta 41"/>
          <p:cNvSpPr/>
          <p:nvPr/>
        </p:nvSpPr>
        <p:spPr>
          <a:xfrm rot="5400000">
            <a:off x="5868863" y="9091116"/>
            <a:ext cx="3133958" cy="3133958"/>
          </a:xfrm>
          <a:prstGeom prst="pie">
            <a:avLst>
              <a:gd name="adj1" fmla="val 5399416"/>
              <a:gd name="adj2" fmla="val 1080048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" name="Rettangolo con singolo angolo arrotondato 1"/>
          <p:cNvSpPr/>
          <p:nvPr/>
        </p:nvSpPr>
        <p:spPr>
          <a:xfrm rot="10800000">
            <a:off x="5196282" y="126500"/>
            <a:ext cx="2221903" cy="561724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+mj-lt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62383" y="8104238"/>
            <a:ext cx="3259016" cy="16349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>
              <a:defRPr/>
            </a:pPr>
            <a:r>
              <a:rPr lang="it-IT" altLang="it-IT" sz="10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Data e sede:</a:t>
            </a:r>
          </a:p>
          <a:p>
            <a:pPr>
              <a:defRPr/>
            </a:pPr>
            <a:r>
              <a:rPr lang="it-IT" altLang="it-IT" sz="800" dirty="0" err="1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Meroledì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 10 maggio 2023 – Auditorium V. Nobili</a:t>
            </a:r>
          </a:p>
          <a:p>
            <a:pPr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Evento n. 382053</a:t>
            </a:r>
          </a:p>
          <a:p>
            <a:pPr>
              <a:defRPr/>
            </a:pPr>
            <a:r>
              <a:rPr lang="it-IT" altLang="it-IT" sz="10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Iscrizioni: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Saranno  accettate le prime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60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 iscrizioni.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E’ obbligatorio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effettuare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 l’iscrizione on-line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su: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  <a:hlinkClick r:id="rId4"/>
              </a:rPr>
              <a:t>http://www.formazione.ospedalebambinogesu.it/</a:t>
            </a: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entro il giorno prima della data di inizio dell’evento.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Inserire il codice di riscatto riservato al personale interno dell’Ospedale, nell'apposita sezione CODICI visibile in "IL MIO PANNELLO" . 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Una volta riconosciuto il codice, cliccare sul pulsante "RISCATTA" per ultimare l'iscrizione all'evento. In caso di esaurimento posti contattare la Segreteria Organizzativa. 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3943359" y="2846165"/>
            <a:ext cx="3381419" cy="30008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endParaRPr lang="it-IT" sz="900" dirty="0"/>
          </a:p>
          <a:p>
            <a:pPr lvl="0"/>
            <a:endParaRPr lang="it-IT" sz="1050" dirty="0">
              <a:solidFill>
                <a:prstClr val="black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62383" y="7340165"/>
            <a:ext cx="4930416" cy="238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1200" b="1" dirty="0">
                <a:solidFill>
                  <a:srgbClr val="00559F"/>
                </a:solidFill>
                <a:latin typeface="+mj-lt"/>
              </a:rPr>
              <a:t>Responsabili Scientifici: Andrea </a:t>
            </a:r>
            <a:r>
              <a:rPr lang="it-IT" altLang="it-IT" sz="1200" b="1" dirty="0" err="1">
                <a:solidFill>
                  <a:srgbClr val="00559F"/>
                </a:solidFill>
                <a:latin typeface="+mj-lt"/>
              </a:rPr>
              <a:t>Bartuli</a:t>
            </a:r>
            <a:r>
              <a:rPr lang="it-IT" altLang="it-IT" sz="1200" b="1" dirty="0">
                <a:solidFill>
                  <a:srgbClr val="00559F"/>
                </a:solidFill>
                <a:latin typeface="+mj-lt"/>
              </a:rPr>
              <a:t>; Maria Cristina </a:t>
            </a:r>
            <a:r>
              <a:rPr lang="it-IT" altLang="it-IT" sz="1200" b="1">
                <a:solidFill>
                  <a:srgbClr val="00559F"/>
                </a:solidFill>
                <a:latin typeface="+mj-lt"/>
              </a:rPr>
              <a:t>Digilio</a:t>
            </a:r>
            <a:r>
              <a:rPr lang="it-IT" altLang="it-IT" sz="1200" b="1">
                <a:solidFill>
                  <a:srgbClr val="00559F"/>
                </a:solidFill>
              </a:rPr>
              <a:t>  </a:t>
            </a:r>
            <a:endParaRPr lang="it-IT" altLang="it-IT" sz="1200" i="1" dirty="0">
              <a:solidFill>
                <a:srgbClr val="00559F"/>
              </a:solidFill>
              <a:latin typeface="+mj-lt"/>
            </a:endParaRPr>
          </a:p>
        </p:txBody>
      </p:sp>
      <p:cxnSp>
        <p:nvCxnSpPr>
          <p:cNvPr id="78" name="Connettore 1 77"/>
          <p:cNvCxnSpPr/>
          <p:nvPr/>
        </p:nvCxnSpPr>
        <p:spPr>
          <a:xfrm>
            <a:off x="407653" y="7290916"/>
            <a:ext cx="6802624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e 83"/>
          <p:cNvSpPr/>
          <p:nvPr/>
        </p:nvSpPr>
        <p:spPr>
          <a:xfrm>
            <a:off x="396081" y="7650956"/>
            <a:ext cx="432222" cy="432222"/>
          </a:xfrm>
          <a:prstGeom prst="ellipse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Text Box 12"/>
          <p:cNvSpPr txBox="1">
            <a:spLocks noChangeArrowheads="1"/>
          </p:cNvSpPr>
          <p:nvPr/>
        </p:nvSpPr>
        <p:spPr bwMode="auto">
          <a:xfrm>
            <a:off x="916461" y="7650956"/>
            <a:ext cx="2576137" cy="40384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2" spcCol="203645">
            <a:spAutoFit/>
          </a:bodyPr>
          <a:lstStyle/>
          <a:p>
            <a:pPr>
              <a:defRPr/>
            </a:pPr>
            <a:r>
              <a:rPr lang="it-IT" altLang="it-IT" sz="1100" b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+mj-ea"/>
                <a:cs typeface="Arial" panose="020B0604020202020204" pitchFamily="34" charset="0"/>
              </a:rPr>
              <a:t>INFORMAZIONI</a:t>
            </a:r>
          </a:p>
          <a:p>
            <a:pPr>
              <a:defRPr/>
            </a:pPr>
            <a:r>
              <a:rPr lang="it-IT" altLang="it-IT" sz="1100" b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+mj-ea"/>
                <a:cs typeface="Arial" panose="020B0604020202020204" pitchFamily="34" charset="0"/>
              </a:rPr>
              <a:t>GENERALI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39389" y="9746446"/>
            <a:ext cx="377825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900"/>
              </a:lnSpc>
              <a:defRPr/>
            </a:pPr>
            <a:r>
              <a:rPr lang="it-IT" altLang="it-IT" sz="9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SEGRETERIA ORGANIZZATIVA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Servizio Eventi Formativi Educazione Continua in Medicina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Ospedale Pediatrico Bambino Gesù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P.zza S. Onofrio, 4 00165 Roma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Tel. 06/68592290-4864-2411-3154-4758 Fax: 06/68592443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E-mail: congressi@opbg.net;  www.ospedalebambinogesu.it</a:t>
            </a:r>
          </a:p>
        </p:txBody>
      </p:sp>
      <p:sp>
        <p:nvSpPr>
          <p:cNvPr id="62" name="Shape 2556"/>
          <p:cNvSpPr/>
          <p:nvPr/>
        </p:nvSpPr>
        <p:spPr>
          <a:xfrm>
            <a:off x="468295" y="7722964"/>
            <a:ext cx="288000" cy="28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874" y="5396"/>
                </a:moveTo>
                <a:cubicBezTo>
                  <a:pt x="11493" y="5396"/>
                  <a:pt x="11166" y="5519"/>
                  <a:pt x="10894" y="5766"/>
                </a:cubicBezTo>
                <a:cubicBezTo>
                  <a:pt x="10621" y="6013"/>
                  <a:pt x="10484" y="6310"/>
                  <a:pt x="10484" y="6658"/>
                </a:cubicBezTo>
                <a:cubicBezTo>
                  <a:pt x="10484" y="7005"/>
                  <a:pt x="10621" y="7301"/>
                  <a:pt x="10894" y="7545"/>
                </a:cubicBezTo>
                <a:cubicBezTo>
                  <a:pt x="11166" y="7790"/>
                  <a:pt x="11493" y="7912"/>
                  <a:pt x="11874" y="7912"/>
                </a:cubicBezTo>
                <a:cubicBezTo>
                  <a:pt x="12255" y="7912"/>
                  <a:pt x="12581" y="7790"/>
                  <a:pt x="12852" y="7545"/>
                </a:cubicBezTo>
                <a:cubicBezTo>
                  <a:pt x="13122" y="7301"/>
                  <a:pt x="13257" y="7005"/>
                  <a:pt x="13257" y="6658"/>
                </a:cubicBezTo>
                <a:cubicBezTo>
                  <a:pt x="13257" y="6310"/>
                  <a:pt x="13122" y="6013"/>
                  <a:pt x="12852" y="5766"/>
                </a:cubicBezTo>
                <a:cubicBezTo>
                  <a:pt x="12581" y="5519"/>
                  <a:pt x="12255" y="5396"/>
                  <a:pt x="11874" y="5396"/>
                </a:cubicBezTo>
                <a:moveTo>
                  <a:pt x="12242" y="15228"/>
                </a:moveTo>
                <a:cubicBezTo>
                  <a:pt x="11942" y="15228"/>
                  <a:pt x="11730" y="15180"/>
                  <a:pt x="11608" y="15083"/>
                </a:cubicBezTo>
                <a:cubicBezTo>
                  <a:pt x="11486" y="14987"/>
                  <a:pt x="11425" y="14807"/>
                  <a:pt x="11425" y="14542"/>
                </a:cubicBezTo>
                <a:cubicBezTo>
                  <a:pt x="11425" y="14436"/>
                  <a:pt x="11444" y="14281"/>
                  <a:pt x="11482" y="14076"/>
                </a:cubicBezTo>
                <a:cubicBezTo>
                  <a:pt x="11519" y="13870"/>
                  <a:pt x="11562" y="13687"/>
                  <a:pt x="11609" y="13527"/>
                </a:cubicBezTo>
                <a:lnTo>
                  <a:pt x="12189" y="11532"/>
                </a:lnTo>
                <a:cubicBezTo>
                  <a:pt x="12246" y="11349"/>
                  <a:pt x="12284" y="11148"/>
                  <a:pt x="12306" y="10929"/>
                </a:cubicBezTo>
                <a:cubicBezTo>
                  <a:pt x="12327" y="10709"/>
                  <a:pt x="12337" y="10557"/>
                  <a:pt x="12337" y="10469"/>
                </a:cubicBezTo>
                <a:cubicBezTo>
                  <a:pt x="12337" y="10049"/>
                  <a:pt x="12185" y="9707"/>
                  <a:pt x="11882" y="9444"/>
                </a:cubicBezTo>
                <a:cubicBezTo>
                  <a:pt x="11578" y="9182"/>
                  <a:pt x="11146" y="9050"/>
                  <a:pt x="10586" y="9050"/>
                </a:cubicBezTo>
                <a:cubicBezTo>
                  <a:pt x="10275" y="9050"/>
                  <a:pt x="9945" y="9104"/>
                  <a:pt x="9597" y="9211"/>
                </a:cubicBezTo>
                <a:cubicBezTo>
                  <a:pt x="9248" y="9319"/>
                  <a:pt x="8884" y="9448"/>
                  <a:pt x="8502" y="9599"/>
                </a:cubicBezTo>
                <a:lnTo>
                  <a:pt x="8347" y="10216"/>
                </a:lnTo>
                <a:cubicBezTo>
                  <a:pt x="8460" y="10175"/>
                  <a:pt x="8595" y="10131"/>
                  <a:pt x="8753" y="10085"/>
                </a:cubicBezTo>
                <a:cubicBezTo>
                  <a:pt x="8911" y="10040"/>
                  <a:pt x="9066" y="10017"/>
                  <a:pt x="9217" y="10017"/>
                </a:cubicBezTo>
                <a:cubicBezTo>
                  <a:pt x="9524" y="10017"/>
                  <a:pt x="9731" y="10068"/>
                  <a:pt x="9839" y="10168"/>
                </a:cubicBezTo>
                <a:cubicBezTo>
                  <a:pt x="9948" y="10269"/>
                  <a:pt x="10002" y="10447"/>
                  <a:pt x="10002" y="10703"/>
                </a:cubicBezTo>
                <a:cubicBezTo>
                  <a:pt x="10002" y="10844"/>
                  <a:pt x="9985" y="11001"/>
                  <a:pt x="9949" y="11172"/>
                </a:cubicBezTo>
                <a:cubicBezTo>
                  <a:pt x="9914" y="11343"/>
                  <a:pt x="9870" y="11526"/>
                  <a:pt x="9818" y="11717"/>
                </a:cubicBezTo>
                <a:lnTo>
                  <a:pt x="9235" y="13719"/>
                </a:lnTo>
                <a:cubicBezTo>
                  <a:pt x="9184" y="13929"/>
                  <a:pt x="9146" y="14118"/>
                  <a:pt x="9123" y="14285"/>
                </a:cubicBezTo>
                <a:cubicBezTo>
                  <a:pt x="9100" y="14451"/>
                  <a:pt x="9088" y="14615"/>
                  <a:pt x="9088" y="14775"/>
                </a:cubicBezTo>
                <a:cubicBezTo>
                  <a:pt x="9088" y="15186"/>
                  <a:pt x="9244" y="15526"/>
                  <a:pt x="9556" y="15793"/>
                </a:cubicBezTo>
                <a:cubicBezTo>
                  <a:pt x="9869" y="16060"/>
                  <a:pt x="10308" y="16194"/>
                  <a:pt x="10872" y="16194"/>
                </a:cubicBezTo>
                <a:cubicBezTo>
                  <a:pt x="11239" y="16194"/>
                  <a:pt x="11561" y="16147"/>
                  <a:pt x="11839" y="16053"/>
                </a:cubicBezTo>
                <a:cubicBezTo>
                  <a:pt x="12117" y="15960"/>
                  <a:pt x="12488" y="15824"/>
                  <a:pt x="12954" y="15645"/>
                </a:cubicBezTo>
                <a:lnTo>
                  <a:pt x="13109" y="15028"/>
                </a:lnTo>
                <a:cubicBezTo>
                  <a:pt x="13029" y="15065"/>
                  <a:pt x="12900" y="15107"/>
                  <a:pt x="12721" y="15155"/>
                </a:cubicBezTo>
                <a:cubicBezTo>
                  <a:pt x="12543" y="15204"/>
                  <a:pt x="12383" y="15228"/>
                  <a:pt x="12242" y="1522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57" name="Titolo 1"/>
          <p:cNvSpPr txBox="1">
            <a:spLocks/>
          </p:cNvSpPr>
          <p:nvPr/>
        </p:nvSpPr>
        <p:spPr>
          <a:xfrm>
            <a:off x="530246" y="5497909"/>
            <a:ext cx="6805137" cy="959627"/>
          </a:xfrm>
          <a:prstGeom prst="rect">
            <a:avLst/>
          </a:prstGeom>
        </p:spPr>
        <p:txBody>
          <a:bodyPr vert="horz" lIns="99569" tIns="49785" rIns="99569" bIns="49785" rtlCol="0" anchor="ctr">
            <a:noAutofit/>
          </a:bodyPr>
          <a:lstStyle>
            <a:lvl1pPr algn="ctr" defTabSz="99569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t-IT" sz="1100" dirty="0"/>
          </a:p>
        </p:txBody>
      </p: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3621399" y="7700205"/>
            <a:ext cx="3588878" cy="20966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 algn="just"/>
            <a:r>
              <a:rPr lang="it-IT" sz="800" b="1" dirty="0">
                <a:solidFill>
                  <a:srgbClr val="00559F"/>
                </a:solidFill>
              </a:rPr>
              <a:t>Obiettivo Formativo: </a:t>
            </a:r>
            <a:r>
              <a:rPr lang="it-IT" sz="800" dirty="0">
                <a:solidFill>
                  <a:srgbClr val="00559F"/>
                </a:solidFill>
              </a:rPr>
              <a:t>documentazione clinica. Percorsi clinico-assistenziali diagnostici e riabilitativi, profili di assistenza - profili di cura</a:t>
            </a:r>
            <a:r>
              <a:rPr lang="it-IT" sz="800" b="1" dirty="0">
                <a:solidFill>
                  <a:srgbClr val="00559F"/>
                </a:solidFill>
              </a:rPr>
              <a:t> (3)</a:t>
            </a:r>
            <a:r>
              <a:rPr lang="it-IT" sz="800" dirty="0">
                <a:solidFill>
                  <a:srgbClr val="00559F"/>
                </a:solidFill>
              </a:rPr>
              <a:t>.</a:t>
            </a:r>
          </a:p>
          <a:p>
            <a:endParaRPr lang="it-IT" altLang="it-IT" sz="4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Educazione Continua in Medicina (ECM)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Al Corso sono stati assegnati n.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6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 crediti formativi per le figure professionali di:</a:t>
            </a:r>
          </a:p>
          <a:p>
            <a:pPr algn="just"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Biologo; Infermiere; Infermiere pediatrico; Psicologo / Psicoterapeuta; Medico Chirurgo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(tutte le discipline),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Terapista della Neuro Psicomotricità dell’età evolutiva. </a:t>
            </a:r>
          </a:p>
          <a:p>
            <a:pPr algn="just">
              <a:defRPr/>
            </a:pP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marL="90488" indent="-90488" algn="just">
              <a:buClr>
                <a:srgbClr val="002060"/>
              </a:buClr>
              <a:buFont typeface="+mj-lt"/>
              <a:buAutoNum type="arabicPeriod"/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E' obbligatoria l'iscrizione tramite riscatto del codice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, coloro che non saranno presenti in piattaforma con regolare iscrizione,  non potranno accedere al corso e non avranno pertanto diritto ai crediti ECM;</a:t>
            </a:r>
          </a:p>
          <a:p>
            <a:pPr marL="90488" indent="-90488" algn="just">
              <a:buFont typeface="+mj-lt"/>
              <a:buAutoNum type="arabicPeriod"/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Il rilascio dei crediti è subordinato all’effettiva presenza del partecipante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all’intero evento formativo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90488" indent="-90488" algn="just">
              <a:buFont typeface="+mj-lt"/>
              <a:buAutoNum type="arabicPeriod"/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Per l'assegnazione dei crediti, è necessario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compilare il questionario on line sulla soddisfazione dell'evento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 superare la prova di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valutazione finale prevista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8" name="Picture 12" descr="logo alt_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292" y="9882107"/>
            <a:ext cx="1114014" cy="59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65165" y="1229828"/>
            <a:ext cx="6845112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898525" algn="l"/>
              </a:tabLst>
            </a:pPr>
            <a:r>
              <a:rPr lang="it-IT" sz="1600" b="1" dirty="0">
                <a:solidFill>
                  <a:srgbClr val="00559F"/>
                </a:solidFill>
                <a:ea typeface="Times New Roman" panose="02020603050405020304" pitchFamily="18" charset="0"/>
              </a:rPr>
              <a:t>PROGRAMMA</a:t>
            </a:r>
          </a:p>
          <a:p>
            <a:pPr algn="ctr">
              <a:spcAft>
                <a:spcPts val="0"/>
              </a:spcAft>
              <a:tabLst>
                <a:tab pos="898525" algn="l"/>
              </a:tabLst>
            </a:pPr>
            <a:endParaRPr lang="it-IT" sz="1100" b="1" dirty="0">
              <a:solidFill>
                <a:srgbClr val="00559F"/>
              </a:solidFill>
              <a:ea typeface="Times New Roman" panose="02020603050405020304" pitchFamily="18" charset="0"/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08:30 Registrazione dei partecipanti</a:t>
            </a:r>
          </a:p>
          <a:p>
            <a:r>
              <a:rPr lang="it-IT" sz="1200" dirty="0">
                <a:solidFill>
                  <a:srgbClr val="0070C0"/>
                </a:solidFill>
              </a:rPr>
              <a:t>09:00 Introduzione al corso: </a:t>
            </a:r>
            <a:r>
              <a:rPr lang="it-IT" sz="1200" b="1" i="1" dirty="0">
                <a:solidFill>
                  <a:srgbClr val="0070C0"/>
                </a:solidFill>
              </a:rPr>
              <a:t>Andrea </a:t>
            </a:r>
            <a:r>
              <a:rPr lang="it-IT" sz="1200" b="1" i="1" dirty="0" err="1">
                <a:solidFill>
                  <a:srgbClr val="0070C0"/>
                </a:solidFill>
              </a:rPr>
              <a:t>Bartuli</a:t>
            </a:r>
            <a:r>
              <a:rPr lang="it-IT" sz="1200" b="1" i="1" dirty="0">
                <a:solidFill>
                  <a:srgbClr val="0070C0"/>
                </a:solidFill>
              </a:rPr>
              <a:t>, </a:t>
            </a:r>
            <a:r>
              <a:rPr lang="it-IT" sz="1200" b="1" i="1" dirty="0" err="1">
                <a:solidFill>
                  <a:srgbClr val="0070C0"/>
                </a:solidFill>
              </a:rPr>
              <a:t>M.Cristina</a:t>
            </a:r>
            <a:r>
              <a:rPr lang="it-IT" sz="1200" b="1" i="1" dirty="0">
                <a:solidFill>
                  <a:srgbClr val="0070C0"/>
                </a:solidFill>
              </a:rPr>
              <a:t> </a:t>
            </a:r>
            <a:r>
              <a:rPr lang="it-IT" sz="1200" b="1" i="1" dirty="0" err="1">
                <a:solidFill>
                  <a:srgbClr val="0070C0"/>
                </a:solidFill>
              </a:rPr>
              <a:t>Digilio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b="1" dirty="0">
                <a:solidFill>
                  <a:srgbClr val="0070C0"/>
                </a:solidFill>
              </a:rPr>
              <a:t>Moderatori</a:t>
            </a:r>
            <a:r>
              <a:rPr lang="it-IT" sz="1200" i="1" dirty="0">
                <a:solidFill>
                  <a:srgbClr val="0070C0"/>
                </a:solidFill>
              </a:rPr>
              <a:t>: A </a:t>
            </a:r>
            <a:r>
              <a:rPr lang="it-IT" sz="1200" i="1" dirty="0" err="1">
                <a:solidFill>
                  <a:srgbClr val="0070C0"/>
                </a:solidFill>
              </a:rPr>
              <a:t>Bartuli</a:t>
            </a:r>
            <a:r>
              <a:rPr lang="it-IT" sz="1200" i="1" dirty="0">
                <a:solidFill>
                  <a:srgbClr val="0070C0"/>
                </a:solidFill>
              </a:rPr>
              <a:t>, A Novelli, M Tartaglia</a:t>
            </a:r>
          </a:p>
          <a:p>
            <a:r>
              <a:rPr lang="it-IT" sz="1200" b="1" dirty="0">
                <a:solidFill>
                  <a:srgbClr val="0070C0"/>
                </a:solidFill>
              </a:rPr>
              <a:t>Introduzione</a:t>
            </a:r>
          </a:p>
          <a:p>
            <a:r>
              <a:rPr lang="it-IT" sz="1200" dirty="0">
                <a:solidFill>
                  <a:srgbClr val="0070C0"/>
                </a:solidFill>
              </a:rPr>
              <a:t>09.10 - 09.30: </a:t>
            </a:r>
            <a:r>
              <a:rPr lang="it-IT" sz="1200" b="1" i="1" dirty="0">
                <a:solidFill>
                  <a:srgbClr val="0070C0"/>
                </a:solidFill>
              </a:rPr>
              <a:t>B Dallapiccola </a:t>
            </a:r>
            <a:r>
              <a:rPr lang="it-IT" sz="1200" dirty="0">
                <a:solidFill>
                  <a:srgbClr val="0070C0"/>
                </a:solidFill>
              </a:rPr>
              <a:t>: Riflessioni introduttive </a:t>
            </a:r>
          </a:p>
          <a:p>
            <a:r>
              <a:rPr lang="it-IT" sz="1200" b="1" dirty="0">
                <a:solidFill>
                  <a:srgbClr val="0070C0"/>
                </a:solidFill>
              </a:rPr>
              <a:t>Sindromi con Macrocefalia / </a:t>
            </a:r>
            <a:r>
              <a:rPr lang="it-IT" sz="1200" b="1" dirty="0" err="1">
                <a:solidFill>
                  <a:srgbClr val="0070C0"/>
                </a:solidFill>
              </a:rPr>
              <a:t>Overgrowth</a:t>
            </a:r>
            <a:endParaRPr lang="it-IT" sz="1200" b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09.30 - 09.50  “Vecchie” e “Nuove” sindromi con Macrocefalia /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-  </a:t>
            </a:r>
            <a:r>
              <a:rPr lang="it-IT" sz="1200" b="1" i="1" dirty="0" err="1">
                <a:solidFill>
                  <a:srgbClr val="0070C0"/>
                </a:solidFill>
              </a:rPr>
              <a:t>M.Lisa</a:t>
            </a:r>
            <a:r>
              <a:rPr lang="it-IT" sz="1200" b="1" i="1" dirty="0">
                <a:solidFill>
                  <a:srgbClr val="0070C0"/>
                </a:solidFill>
              </a:rPr>
              <a:t> Dentici</a:t>
            </a:r>
          </a:p>
          <a:p>
            <a:r>
              <a:rPr lang="it-IT" sz="1200" dirty="0">
                <a:solidFill>
                  <a:srgbClr val="0070C0"/>
                </a:solidFill>
              </a:rPr>
              <a:t>09.50 - 10.10 La sindrome </a:t>
            </a:r>
            <a:r>
              <a:rPr lang="it-IT" sz="1200" dirty="0" err="1">
                <a:solidFill>
                  <a:srgbClr val="0070C0"/>
                </a:solidFill>
              </a:rPr>
              <a:t>Sotos</a:t>
            </a:r>
            <a:r>
              <a:rPr lang="it-IT" sz="1200" dirty="0">
                <a:solidFill>
                  <a:srgbClr val="0070C0"/>
                </a:solidFill>
              </a:rPr>
              <a:t> </a:t>
            </a:r>
            <a:r>
              <a:rPr lang="it-IT" sz="1200" b="1" i="1" dirty="0">
                <a:solidFill>
                  <a:srgbClr val="0070C0"/>
                </a:solidFill>
              </a:rPr>
              <a:t>- Marina Macchiaiolo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10.10 - 10.30 L’endocrinologo nelle sindromi con Macrocefalia / 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  </a:t>
            </a:r>
          </a:p>
          <a:p>
            <a:r>
              <a:rPr lang="it-IT" sz="1200" b="1" i="1" dirty="0">
                <a:solidFill>
                  <a:srgbClr val="0070C0"/>
                </a:solidFill>
              </a:rPr>
              <a:t>                        Marco Cappa, Giorgia </a:t>
            </a:r>
            <a:r>
              <a:rPr lang="it-IT" sz="1200" b="1" i="1" dirty="0" err="1">
                <a:solidFill>
                  <a:srgbClr val="0070C0"/>
                </a:solidFill>
              </a:rPr>
              <a:t>Bottaro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10.30 - 10.50 Le cardiopatie congenite nella sindrome </a:t>
            </a:r>
            <a:r>
              <a:rPr lang="it-IT" sz="1200" dirty="0" err="1">
                <a:solidFill>
                  <a:srgbClr val="0070C0"/>
                </a:solidFill>
              </a:rPr>
              <a:t>Sotos</a:t>
            </a:r>
            <a:r>
              <a:rPr lang="it-IT" sz="1200" dirty="0">
                <a:solidFill>
                  <a:srgbClr val="0070C0"/>
                </a:solidFill>
              </a:rPr>
              <a:t> - </a:t>
            </a:r>
            <a:r>
              <a:rPr lang="it-IT" sz="1200" b="1" i="1" dirty="0">
                <a:solidFill>
                  <a:srgbClr val="0070C0"/>
                </a:solidFill>
              </a:rPr>
              <a:t>Giulio Calcagni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10.50 - 11.10 L’Epilessia nelle sindromi con Macrocefalia / 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- </a:t>
            </a:r>
            <a:r>
              <a:rPr lang="it-IT" sz="1200" b="1" i="1" dirty="0">
                <a:solidFill>
                  <a:srgbClr val="0070C0"/>
                </a:solidFill>
              </a:rPr>
              <a:t>Marina </a:t>
            </a:r>
            <a:r>
              <a:rPr lang="it-IT" sz="1200" b="1" i="1" dirty="0" err="1">
                <a:solidFill>
                  <a:srgbClr val="0070C0"/>
                </a:solidFill>
              </a:rPr>
              <a:t>Trivisano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11.10 - 11.20 Discussione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11.20 - 11.30 Pausa 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11.30 - 11.50 “</a:t>
            </a:r>
            <a:r>
              <a:rPr lang="it-IT" sz="1200" dirty="0" err="1">
                <a:solidFill>
                  <a:srgbClr val="0070C0"/>
                </a:solidFill>
              </a:rPr>
              <a:t>Pathways</a:t>
            </a:r>
            <a:r>
              <a:rPr lang="it-IT" sz="1200" dirty="0">
                <a:solidFill>
                  <a:srgbClr val="0070C0"/>
                </a:solidFill>
              </a:rPr>
              <a:t>” comuni nelle sindromi con Macrocefalia / 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- </a:t>
            </a:r>
            <a:r>
              <a:rPr lang="it-IT" sz="1200" b="1" i="1" dirty="0">
                <a:solidFill>
                  <a:srgbClr val="0070C0"/>
                </a:solidFill>
              </a:rPr>
              <a:t>Marcello Niceta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11.50 - 12.10 La Genetica Molecolare nella sindrome </a:t>
            </a:r>
            <a:r>
              <a:rPr lang="it-IT" sz="1200" dirty="0" err="1">
                <a:solidFill>
                  <a:srgbClr val="0070C0"/>
                </a:solidFill>
              </a:rPr>
              <a:t>Sotos</a:t>
            </a:r>
            <a:r>
              <a:rPr lang="it-IT" sz="1200" dirty="0">
                <a:solidFill>
                  <a:srgbClr val="0070C0"/>
                </a:solidFill>
              </a:rPr>
              <a:t> - </a:t>
            </a:r>
            <a:r>
              <a:rPr lang="it-IT" sz="1200" b="1" i="1" dirty="0">
                <a:solidFill>
                  <a:srgbClr val="0070C0"/>
                </a:solidFill>
              </a:rPr>
              <a:t>Alessia </a:t>
            </a:r>
            <a:r>
              <a:rPr lang="it-IT" sz="1200" b="1" i="1" dirty="0" err="1">
                <a:solidFill>
                  <a:srgbClr val="0070C0"/>
                </a:solidFill>
              </a:rPr>
              <a:t>Micalizzi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12.10 - 12.30 La Genetica Molecolare nelle sindromi con Disabilità Intellettiva/ 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 </a:t>
            </a:r>
          </a:p>
          <a:p>
            <a:r>
              <a:rPr lang="it-IT" sz="1200" b="1" i="1" dirty="0">
                <a:solidFill>
                  <a:srgbClr val="0070C0"/>
                </a:solidFill>
              </a:rPr>
              <a:t>                        Alessandra </a:t>
            </a:r>
            <a:r>
              <a:rPr lang="it-IT" sz="1200" b="1" i="1" dirty="0" err="1">
                <a:solidFill>
                  <a:srgbClr val="0070C0"/>
                </a:solidFill>
              </a:rPr>
              <a:t>Terracciano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12.30 - 12.50 Il </a:t>
            </a:r>
            <a:r>
              <a:rPr lang="it-IT" sz="1200" dirty="0" err="1">
                <a:solidFill>
                  <a:srgbClr val="0070C0"/>
                </a:solidFill>
              </a:rPr>
              <a:t>Metiloma</a:t>
            </a:r>
            <a:r>
              <a:rPr lang="it-IT" sz="1200" dirty="0">
                <a:solidFill>
                  <a:srgbClr val="0070C0"/>
                </a:solidFill>
              </a:rPr>
              <a:t> nelle sindromi con Macrocefalia / </a:t>
            </a:r>
            <a:r>
              <a:rPr lang="it-IT" sz="1200" dirty="0" err="1">
                <a:solidFill>
                  <a:srgbClr val="0070C0"/>
                </a:solidFill>
              </a:rPr>
              <a:t>Disabiltà</a:t>
            </a:r>
            <a:r>
              <a:rPr lang="it-IT" sz="1200" dirty="0">
                <a:solidFill>
                  <a:srgbClr val="0070C0"/>
                </a:solidFill>
              </a:rPr>
              <a:t> Intellettiva / </a:t>
            </a:r>
            <a:r>
              <a:rPr lang="it-IT" sz="1200" dirty="0" err="1">
                <a:solidFill>
                  <a:srgbClr val="0070C0"/>
                </a:solidFill>
              </a:rPr>
              <a:t>Overgrowth</a:t>
            </a:r>
            <a:r>
              <a:rPr lang="it-IT" sz="1200" dirty="0">
                <a:solidFill>
                  <a:srgbClr val="0070C0"/>
                </a:solidFill>
              </a:rPr>
              <a:t> </a:t>
            </a:r>
          </a:p>
          <a:p>
            <a:r>
              <a:rPr lang="it-IT" sz="1200" dirty="0">
                <a:solidFill>
                  <a:srgbClr val="0070C0"/>
                </a:solidFill>
              </a:rPr>
              <a:t>                         </a:t>
            </a:r>
            <a:r>
              <a:rPr lang="it-IT" sz="1200" b="1" i="1" dirty="0">
                <a:solidFill>
                  <a:srgbClr val="0070C0"/>
                </a:solidFill>
              </a:rPr>
              <a:t>Andrea </a:t>
            </a:r>
            <a:r>
              <a:rPr lang="it-IT" sz="1200" b="1" i="1" dirty="0" err="1">
                <a:solidFill>
                  <a:srgbClr val="0070C0"/>
                </a:solidFill>
              </a:rPr>
              <a:t>Ciolfi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12.50 - 13.00 Discussione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13.00 - 13.45 Pausa </a:t>
            </a:r>
          </a:p>
          <a:p>
            <a:r>
              <a:rPr lang="it-IT" sz="1200" b="1" dirty="0">
                <a:solidFill>
                  <a:srgbClr val="0070C0"/>
                </a:solidFill>
              </a:rPr>
              <a:t>Sindromi con Obesità</a:t>
            </a:r>
          </a:p>
          <a:p>
            <a:r>
              <a:rPr lang="it-IT" sz="1200">
                <a:solidFill>
                  <a:srgbClr val="0070C0"/>
                </a:solidFill>
              </a:rPr>
              <a:t>13.45 - 14.05 </a:t>
            </a:r>
            <a:r>
              <a:rPr lang="it-IT" sz="1200" dirty="0">
                <a:solidFill>
                  <a:srgbClr val="0070C0"/>
                </a:solidFill>
              </a:rPr>
              <a:t>Dalla Sindrome di Prader-Willi in poi… - </a:t>
            </a:r>
            <a:r>
              <a:rPr lang="it-IT" sz="1200" b="1" i="1" dirty="0">
                <a:solidFill>
                  <a:srgbClr val="0070C0"/>
                </a:solidFill>
              </a:rPr>
              <a:t>Danilo Fintini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14.05 - 14.25 La sindrome </a:t>
            </a:r>
            <a:r>
              <a:rPr lang="it-IT" sz="1200" dirty="0" err="1">
                <a:solidFill>
                  <a:srgbClr val="0070C0"/>
                </a:solidFill>
              </a:rPr>
              <a:t>Bardet-Biedl</a:t>
            </a:r>
            <a:r>
              <a:rPr lang="it-IT" sz="1200" dirty="0">
                <a:solidFill>
                  <a:srgbClr val="0070C0"/>
                </a:solidFill>
              </a:rPr>
              <a:t>: Cosa ci insegna - </a:t>
            </a:r>
            <a:r>
              <a:rPr lang="it-IT" sz="1200" b="1" i="1" dirty="0" err="1">
                <a:solidFill>
                  <a:srgbClr val="0070C0"/>
                </a:solidFill>
              </a:rPr>
              <a:t>M.Cristina</a:t>
            </a:r>
            <a:r>
              <a:rPr lang="it-IT" sz="1200" b="1" i="1" dirty="0">
                <a:solidFill>
                  <a:srgbClr val="0070C0"/>
                </a:solidFill>
              </a:rPr>
              <a:t> </a:t>
            </a:r>
            <a:r>
              <a:rPr lang="it-IT" sz="1200" b="1" i="1" dirty="0" err="1">
                <a:solidFill>
                  <a:srgbClr val="0070C0"/>
                </a:solidFill>
              </a:rPr>
              <a:t>Digilio</a:t>
            </a:r>
            <a:endParaRPr lang="it-IT" sz="1200" b="1" i="1" dirty="0">
              <a:solidFill>
                <a:srgbClr val="0070C0"/>
              </a:solidFill>
            </a:endParaRPr>
          </a:p>
          <a:p>
            <a:r>
              <a:rPr lang="it-IT" sz="1200" dirty="0">
                <a:solidFill>
                  <a:srgbClr val="0070C0"/>
                </a:solidFill>
              </a:rPr>
              <a:t>14.25 - 14.45 La Genetica Molecolare nelle Sindromi con Obesità - </a:t>
            </a:r>
            <a:r>
              <a:rPr lang="it-IT" sz="1200" b="1" i="1" dirty="0">
                <a:solidFill>
                  <a:srgbClr val="0070C0"/>
                </a:solidFill>
              </a:rPr>
              <a:t>Mafalda Mucciolo 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14.45 - 15.05 Quando la diagnosi di Sindrome Prader-Willi è difficile </a:t>
            </a:r>
            <a:r>
              <a:rPr lang="it-IT" sz="1200" b="1" i="1" dirty="0">
                <a:solidFill>
                  <a:srgbClr val="0070C0"/>
                </a:solidFill>
              </a:rPr>
              <a:t>Lorenzo Sinibaldi, Silvia Genovese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15.05 - 15.15 Discussione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15.15 - 15.45 Verifica finale di apprendimento</a:t>
            </a:r>
          </a:p>
          <a:p>
            <a:r>
              <a:rPr lang="it-IT" sz="1200" dirty="0">
                <a:solidFill>
                  <a:srgbClr val="0070C0"/>
                </a:solidFill>
              </a:rPr>
              <a:t>15.45 - Chiusura dei lavori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108223" y="73586"/>
            <a:ext cx="4032448" cy="408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131"/>
              </a:lnSpc>
              <a:spcBef>
                <a:spcPct val="10000"/>
              </a:spcBef>
            </a:pPr>
            <a:endParaRPr lang="it-IT" altLang="it-IT" sz="1400" b="1" dirty="0">
              <a:solidFill>
                <a:srgbClr val="00559F"/>
              </a:solidFill>
              <a:latin typeface="+mj-lt"/>
            </a:endParaRPr>
          </a:p>
          <a:p>
            <a:pPr algn="ctr">
              <a:lnSpc>
                <a:spcPts val="1131"/>
              </a:lnSpc>
              <a:spcBef>
                <a:spcPct val="10000"/>
              </a:spcBef>
            </a:pPr>
            <a:r>
              <a:rPr lang="it-IT" altLang="it-IT" sz="1400" b="1" dirty="0">
                <a:solidFill>
                  <a:srgbClr val="00559F"/>
                </a:solidFill>
                <a:latin typeface="+mj-lt"/>
              </a:rPr>
              <a:t>Mercoledì 10 maggio 2023 – Auditorium V. Nobili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324247" y="7578948"/>
            <a:ext cx="6886030" cy="2160240"/>
          </a:xfrm>
          <a:prstGeom prst="roundRect">
            <a:avLst/>
          </a:prstGeom>
          <a:noFill/>
          <a:ln w="63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207957" y="558739"/>
            <a:ext cx="7188271" cy="64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it-IT" altLang="it-IT" sz="1600" b="1" dirty="0">
                <a:solidFill>
                  <a:srgbClr val="00559F"/>
                </a:solidFill>
                <a:latin typeface="+mj-lt"/>
              </a:rPr>
              <a:t>Ospedale Pediatrico Bambino Gesù</a:t>
            </a:r>
          </a:p>
          <a:p>
            <a:pPr algn="ctr">
              <a:spcBef>
                <a:spcPct val="10000"/>
              </a:spcBef>
            </a:pPr>
            <a:r>
              <a:rPr lang="it-IT" altLang="it-IT" sz="1800" b="1" dirty="0">
                <a:solidFill>
                  <a:srgbClr val="00559F"/>
                </a:solidFill>
                <a:latin typeface="+mj-lt"/>
              </a:rPr>
              <a:t>APPROCCIO AL BAMBINO AFFETTO DA MALATTIA GENETICA RARA</a:t>
            </a:r>
          </a:p>
        </p:txBody>
      </p:sp>
    </p:spTree>
    <p:extLst>
      <p:ext uri="{BB962C8B-B14F-4D97-AF65-F5344CB8AC3E}">
        <p14:creationId xmlns:p14="http://schemas.microsoft.com/office/powerpoint/2010/main" val="1001938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586</Words>
  <Application>Microsoft Office PowerPoint</Application>
  <PresentationFormat>Personalizzato</PresentationFormat>
  <Paragraphs>63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Locandina</dc:title>
  <dc:creator>Mediawork</dc:creator>
  <cp:lastModifiedBy>Mingarelli Rita</cp:lastModifiedBy>
  <cp:revision>169</cp:revision>
  <cp:lastPrinted>2023-03-21T12:01:52Z</cp:lastPrinted>
  <dcterms:created xsi:type="dcterms:W3CDTF">2017-10-03T15:51:18Z</dcterms:created>
  <dcterms:modified xsi:type="dcterms:W3CDTF">2023-03-21T12:04:18Z</dcterms:modified>
</cp:coreProperties>
</file>