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3" r:id="rId2"/>
  </p:sldIdLst>
  <p:sldSz cx="7561263" cy="10693400"/>
  <p:notesSz cx="6669088" cy="9926638"/>
  <p:defaultTextStyle>
    <a:defPPr>
      <a:defRPr lang="it-IT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F"/>
    <a:srgbClr val="A9C7E5"/>
    <a:srgbClr val="707070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8" autoAdjust="0"/>
  </p:normalViewPr>
  <p:slideViewPr>
    <p:cSldViewPr>
      <p:cViewPr>
        <p:scale>
          <a:sx n="100" d="100"/>
          <a:sy n="100" d="100"/>
        </p:scale>
        <p:origin x="2412" y="-210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9" y="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60A1E-6CCB-459D-9B7F-6A79EA84D5C8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019300" y="744538"/>
            <a:ext cx="26304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9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A2690-4F09-45BD-BDF4-037F2E264C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30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7095" y="3321888"/>
            <a:ext cx="6427074" cy="229215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34190" y="6059594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AF83-D873-408A-8ABC-13271FC36FB5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09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AF83-D873-408A-8ABC-13271FC36FB5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69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481916" y="428233"/>
            <a:ext cx="1701284" cy="91240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78063" y="428233"/>
            <a:ext cx="4977831" cy="91240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AF83-D873-408A-8ABC-13271FC36FB5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31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AF83-D873-408A-8ABC-13271FC36FB5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28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AF83-D873-408A-8ABC-13271FC36FB5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84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78063" y="2495129"/>
            <a:ext cx="3339558" cy="705715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43642" y="2495129"/>
            <a:ext cx="3339558" cy="705715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AF83-D873-408A-8ABC-13271FC36FB5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52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841019" y="2393639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841019" y="3391194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AF83-D873-408A-8ABC-13271FC36FB5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89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AF83-D873-408A-8ABC-13271FC36FB5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64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AF83-D873-408A-8ABC-13271FC36FB5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02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065" y="425757"/>
            <a:ext cx="2487604" cy="18119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56245" y="425757"/>
            <a:ext cx="4226957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78065" y="2237694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AF83-D873-408A-8ABC-13271FC36FB5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1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AF83-D873-408A-8ABC-13271FC36FB5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2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AF83-D873-408A-8ABC-13271FC36FB5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B376F-1930-4E6F-B63E-A809C16256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1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15D9336-0328-4514-9735-29E0C6CE5B0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18454" y="1827126"/>
            <a:ext cx="6864691" cy="4566300"/>
          </a:xfrm>
          <a:prstGeom prst="rect">
            <a:avLst/>
          </a:prstGeom>
        </p:spPr>
      </p:pic>
      <p:sp>
        <p:nvSpPr>
          <p:cNvPr id="82" name="Rettangolo 81"/>
          <p:cNvSpPr/>
          <p:nvPr/>
        </p:nvSpPr>
        <p:spPr>
          <a:xfrm>
            <a:off x="170085" y="6980114"/>
            <a:ext cx="7213671" cy="33843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spcCol="0" rtlCol="0" anchor="ctr"/>
          <a:lstStyle/>
          <a:p>
            <a:pPr algn="ctr"/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158550" y="51310"/>
            <a:ext cx="7215936" cy="1617308"/>
          </a:xfrm>
          <a:prstGeom prst="rect">
            <a:avLst/>
          </a:prstGeom>
          <a:solidFill>
            <a:schemeClr val="accent5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spcCol="0" rtlCol="0" anchor="ctr"/>
          <a:lstStyle/>
          <a:p>
            <a:pPr algn="ctr"/>
            <a:endParaRPr lang="it-IT"/>
          </a:p>
        </p:txBody>
      </p:sp>
      <p:sp>
        <p:nvSpPr>
          <p:cNvPr id="42" name="Torta 41"/>
          <p:cNvSpPr/>
          <p:nvPr/>
        </p:nvSpPr>
        <p:spPr>
          <a:xfrm rot="5400000">
            <a:off x="5906124" y="9017938"/>
            <a:ext cx="3169878" cy="3244401"/>
          </a:xfrm>
          <a:prstGeom prst="pie">
            <a:avLst>
              <a:gd name="adj1" fmla="val 5399416"/>
              <a:gd name="adj2" fmla="val 108004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53" name="Connettore 1 52"/>
          <p:cNvCxnSpPr>
            <a:cxnSpLocks/>
          </p:cNvCxnSpPr>
          <p:nvPr/>
        </p:nvCxnSpPr>
        <p:spPr>
          <a:xfrm>
            <a:off x="393991" y="9523164"/>
            <a:ext cx="5869543" cy="0"/>
          </a:xfrm>
          <a:prstGeom prst="line">
            <a:avLst/>
          </a:prstGeom>
          <a:ln w="12700">
            <a:solidFill>
              <a:srgbClr val="A9C7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con singolo angolo arrotondato 1"/>
          <p:cNvSpPr/>
          <p:nvPr/>
        </p:nvSpPr>
        <p:spPr>
          <a:xfrm rot="10800000">
            <a:off x="5152583" y="14401"/>
            <a:ext cx="2221903" cy="561724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Titolo 1"/>
          <p:cNvSpPr txBox="1">
            <a:spLocks/>
          </p:cNvSpPr>
          <p:nvPr/>
        </p:nvSpPr>
        <p:spPr>
          <a:xfrm>
            <a:off x="4830823" y="94067"/>
            <a:ext cx="2565905" cy="540060"/>
          </a:xfrm>
          <a:prstGeom prst="rect">
            <a:avLst/>
          </a:prstGeom>
        </p:spPr>
        <p:txBody>
          <a:bodyPr vert="horz" lIns="99569" tIns="49785" rIns="99569" bIns="49785" rtlCol="0" anchor="t">
            <a:noAutofit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it-IT" sz="1800" dirty="0">
                <a:ln w="9525"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62903" y="8051030"/>
            <a:ext cx="3244401" cy="151183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4657" tIns="32329" rIns="64657" bIns="32329" numCol="1" spcCol="203645">
            <a:spAutoFit/>
          </a:bodyPr>
          <a:lstStyle/>
          <a:p>
            <a:pPr>
              <a:defRPr/>
            </a:pPr>
            <a:r>
              <a:rPr lang="it-IT" altLang="it-IT" sz="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e sede:</a:t>
            </a:r>
          </a:p>
          <a:p>
            <a:pPr>
              <a:defRPr/>
            </a:pPr>
            <a:endParaRPr lang="it-IT" altLang="it-IT" sz="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altLang="it-I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05/05/2023 </a:t>
            </a:r>
            <a:r>
              <a:rPr lang="it-IT" altLang="it-IT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Aula Salviati 2</a:t>
            </a:r>
          </a:p>
          <a:p>
            <a:pPr>
              <a:defRPr/>
            </a:pPr>
            <a:r>
              <a:rPr lang="it-IT" altLang="it-IT" sz="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 nr 784-382195</a:t>
            </a:r>
          </a:p>
          <a:p>
            <a:pPr>
              <a:defRPr/>
            </a:pPr>
            <a:endParaRPr lang="it-IT" altLang="it-IT" sz="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altLang="it-IT" sz="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Iscrizioni:</a:t>
            </a:r>
          </a:p>
          <a:p>
            <a:pPr>
              <a:defRPr/>
            </a:pPr>
            <a:r>
              <a:rPr lang="it-IT" alt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Saranno  accettate le prime </a:t>
            </a:r>
            <a:r>
              <a:rPr lang="it-IT" altLang="it-IT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20 </a:t>
            </a:r>
            <a:r>
              <a:rPr lang="it-IT" alt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iscrizioni.</a:t>
            </a:r>
          </a:p>
          <a:p>
            <a:pPr>
              <a:defRPr/>
            </a:pPr>
            <a:r>
              <a:rPr lang="it-IT" alt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E’ obbligatorio effettuare l’iscrizione on line su: http://www.formazione.ospedalebambinogesu.it/ </a:t>
            </a:r>
          </a:p>
          <a:p>
            <a:pPr>
              <a:defRPr/>
            </a:pPr>
            <a:r>
              <a:rPr lang="it-IT" alt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inserendo il codice di riscatto </a:t>
            </a: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riservato al personale interno dell’Ospedale.</a:t>
            </a:r>
            <a:endParaRPr lang="it-IT" altLang="it-IT" sz="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alt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In caso di esaurimento posti contattare la Segreteria Organizzativa. 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393991" y="1779491"/>
            <a:ext cx="6720889" cy="47859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it-IT" sz="1400" dirty="0">
              <a:solidFill>
                <a:srgbClr val="005DAB"/>
              </a:solidFill>
            </a:endParaRPr>
          </a:p>
          <a:p>
            <a:pPr lvl="0"/>
            <a:r>
              <a:rPr lang="it-IT" sz="1400" b="1" dirty="0">
                <a:solidFill>
                  <a:srgbClr val="0070C0"/>
                </a:solidFill>
              </a:rPr>
              <a:t>09.00  Presentazione del corso </a:t>
            </a:r>
          </a:p>
          <a:p>
            <a:pPr lvl="0"/>
            <a:r>
              <a:rPr lang="it-IT" sz="1400" b="1" dirty="0">
                <a:solidFill>
                  <a:srgbClr val="0070C0"/>
                </a:solidFill>
              </a:rPr>
              <a:t>             </a:t>
            </a:r>
            <a:r>
              <a:rPr lang="it-IT" sz="1400" i="1" dirty="0">
                <a:solidFill>
                  <a:srgbClr val="0070C0"/>
                </a:solidFill>
              </a:rPr>
              <a:t>Massimiliano Raponi/Caterina Offidani</a:t>
            </a:r>
          </a:p>
          <a:p>
            <a:r>
              <a:rPr lang="it-IT" sz="1400" b="1" dirty="0">
                <a:solidFill>
                  <a:srgbClr val="0070C0"/>
                </a:solidFill>
              </a:rPr>
              <a:t>09.15  Sistemi di classificazione, finanziamento e flussi sanitari</a:t>
            </a:r>
          </a:p>
          <a:p>
            <a:r>
              <a:rPr lang="it-IT" sz="1400" b="1" dirty="0">
                <a:solidFill>
                  <a:srgbClr val="0070C0"/>
                </a:solidFill>
              </a:rPr>
              <a:t>             </a:t>
            </a:r>
            <a:r>
              <a:rPr lang="it-IT" sz="1400" i="1" dirty="0">
                <a:solidFill>
                  <a:srgbClr val="0070C0"/>
                </a:solidFill>
              </a:rPr>
              <a:t>Jacopo Ceradini, Carla Brusco</a:t>
            </a:r>
          </a:p>
          <a:p>
            <a:pPr lvl="0"/>
            <a:r>
              <a:rPr lang="it-IT" sz="1400" b="1" dirty="0">
                <a:solidFill>
                  <a:srgbClr val="0070C0"/>
                </a:solidFill>
              </a:rPr>
              <a:t>09.50   La nuova SDO XL e le regole dell’appropriatezza ed i controlli ex dca2018/2017</a:t>
            </a:r>
          </a:p>
          <a:p>
            <a:pPr lvl="0"/>
            <a:r>
              <a:rPr lang="it-IT" sz="1400" b="1" dirty="0">
                <a:solidFill>
                  <a:srgbClr val="0070C0"/>
                </a:solidFill>
              </a:rPr>
              <a:t>             (</a:t>
            </a:r>
            <a:r>
              <a:rPr lang="it-IT" sz="1400" b="1" dirty="0" err="1">
                <a:solidFill>
                  <a:srgbClr val="0070C0"/>
                </a:solidFill>
              </a:rPr>
              <a:t>pruo</a:t>
            </a:r>
            <a:r>
              <a:rPr lang="it-IT" sz="1400" b="1" dirty="0">
                <a:solidFill>
                  <a:srgbClr val="0070C0"/>
                </a:solidFill>
              </a:rPr>
              <a:t> ed </a:t>
            </a:r>
            <a:r>
              <a:rPr lang="it-IT" sz="1400" b="1" dirty="0" err="1">
                <a:solidFill>
                  <a:srgbClr val="0070C0"/>
                </a:solidFill>
              </a:rPr>
              <a:t>appro</a:t>
            </a:r>
            <a:r>
              <a:rPr lang="it-IT" sz="1400" b="1" dirty="0">
                <a:solidFill>
                  <a:srgbClr val="0070C0"/>
                </a:solidFill>
              </a:rPr>
              <a:t>)</a:t>
            </a:r>
          </a:p>
          <a:p>
            <a:pPr lvl="0"/>
            <a:r>
              <a:rPr lang="it-IT" sz="1400" b="1" dirty="0">
                <a:solidFill>
                  <a:srgbClr val="0070C0"/>
                </a:solidFill>
              </a:rPr>
              <a:t>             </a:t>
            </a:r>
            <a:r>
              <a:rPr lang="it-IT" sz="1400" i="1" dirty="0">
                <a:solidFill>
                  <a:srgbClr val="0070C0"/>
                </a:solidFill>
              </a:rPr>
              <a:t>Silvia Rinaldi, Valerio Paolini</a:t>
            </a:r>
          </a:p>
          <a:p>
            <a:pPr lvl="0"/>
            <a:r>
              <a:rPr lang="it-IT" sz="1400" b="1" dirty="0">
                <a:solidFill>
                  <a:srgbClr val="0070C0"/>
                </a:solidFill>
              </a:rPr>
              <a:t>10.30  Qualità della documentazione sanitaria e risvolti medico legali</a:t>
            </a:r>
          </a:p>
          <a:p>
            <a:r>
              <a:rPr lang="it-IT" sz="1400" i="1" dirty="0">
                <a:solidFill>
                  <a:srgbClr val="0070C0"/>
                </a:solidFill>
              </a:rPr>
              <a:t>             Maria </a:t>
            </a:r>
            <a:r>
              <a:rPr lang="it-IT" sz="1400" i="1" dirty="0" err="1">
                <a:solidFill>
                  <a:srgbClr val="0070C0"/>
                </a:solidFill>
              </a:rPr>
              <a:t>Lodise</a:t>
            </a:r>
            <a:r>
              <a:rPr lang="it-IT" sz="1400" i="1" dirty="0">
                <a:solidFill>
                  <a:srgbClr val="0070C0"/>
                </a:solidFill>
              </a:rPr>
              <a:t>, Caterina Offidani</a:t>
            </a:r>
          </a:p>
          <a:p>
            <a:pPr lvl="0"/>
            <a:r>
              <a:rPr lang="it-IT" sz="1400" b="1" dirty="0">
                <a:solidFill>
                  <a:srgbClr val="0070C0"/>
                </a:solidFill>
              </a:rPr>
              <a:t>10.50  Appropriatezza e integrazioni con gli strumenti telematici (telemedicina in OPBG)</a:t>
            </a:r>
          </a:p>
          <a:p>
            <a:r>
              <a:rPr lang="it-IT" sz="1400" b="1" dirty="0">
                <a:solidFill>
                  <a:srgbClr val="0070C0"/>
                </a:solidFill>
              </a:rPr>
              <a:t>             </a:t>
            </a:r>
            <a:r>
              <a:rPr lang="it-IT" sz="1400" i="1" dirty="0">
                <a:solidFill>
                  <a:srgbClr val="0070C0"/>
                </a:solidFill>
              </a:rPr>
              <a:t>Jacopo Ceradini, Valerio Paolini</a:t>
            </a:r>
          </a:p>
          <a:p>
            <a:pPr lvl="0"/>
            <a:r>
              <a:rPr lang="it-IT" sz="1400" b="1" dirty="0">
                <a:solidFill>
                  <a:srgbClr val="0070C0"/>
                </a:solidFill>
              </a:rPr>
              <a:t>11.10  Appropriatezza e strumenti di pianificazione dei ricoveri </a:t>
            </a:r>
          </a:p>
          <a:p>
            <a:pPr lvl="0"/>
            <a:r>
              <a:rPr lang="it-IT" sz="1400" b="1" dirty="0">
                <a:solidFill>
                  <a:srgbClr val="0070C0"/>
                </a:solidFill>
              </a:rPr>
              <a:t>            </a:t>
            </a:r>
            <a:r>
              <a:rPr lang="it-IT" sz="1400" i="1" dirty="0">
                <a:solidFill>
                  <a:srgbClr val="0070C0"/>
                </a:solidFill>
              </a:rPr>
              <a:t>Jacopo Ceradini, Valerio Paolini</a:t>
            </a:r>
            <a:endParaRPr lang="it-IT" sz="1400" b="1" dirty="0">
              <a:solidFill>
                <a:srgbClr val="0070C0"/>
              </a:solidFill>
            </a:endParaRPr>
          </a:p>
          <a:p>
            <a:r>
              <a:rPr lang="it-IT" sz="1400" b="1" dirty="0">
                <a:solidFill>
                  <a:srgbClr val="0070C0"/>
                </a:solidFill>
              </a:rPr>
              <a:t>11.30  Esercitazione interattiva</a:t>
            </a:r>
          </a:p>
          <a:p>
            <a:r>
              <a:rPr lang="it-IT" sz="1400" b="1" dirty="0">
                <a:solidFill>
                  <a:srgbClr val="0070C0"/>
                </a:solidFill>
              </a:rPr>
              <a:t>            </a:t>
            </a:r>
            <a:r>
              <a:rPr lang="it-IT" sz="1400" i="1" dirty="0">
                <a:solidFill>
                  <a:srgbClr val="0070C0"/>
                </a:solidFill>
              </a:rPr>
              <a:t>Stefano </a:t>
            </a:r>
            <a:r>
              <a:rPr lang="it-IT" sz="1400" i="1" dirty="0" err="1">
                <a:solidFill>
                  <a:srgbClr val="0070C0"/>
                </a:solidFill>
              </a:rPr>
              <a:t>Guolo</a:t>
            </a:r>
            <a:r>
              <a:rPr lang="it-IT" sz="1400" i="1" dirty="0">
                <a:solidFill>
                  <a:srgbClr val="0070C0"/>
                </a:solidFill>
              </a:rPr>
              <a:t>, Valerio Paolini</a:t>
            </a:r>
          </a:p>
          <a:p>
            <a:r>
              <a:rPr lang="it-IT" sz="1400" b="1" dirty="0">
                <a:solidFill>
                  <a:srgbClr val="0070C0"/>
                </a:solidFill>
              </a:rPr>
              <a:t>12.00 Conclusioni del corso  e prova di valutazione finale</a:t>
            </a:r>
          </a:p>
          <a:p>
            <a:pPr lvl="0"/>
            <a:endParaRPr lang="it-IT" sz="1200" b="1" dirty="0">
              <a:solidFill>
                <a:srgbClr val="002060"/>
              </a:solidFill>
            </a:endParaRPr>
          </a:p>
          <a:p>
            <a:pPr lvl="0"/>
            <a:endParaRPr lang="it-IT" sz="1200" b="1" dirty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endParaRPr lang="it-IT" sz="1200" b="1" dirty="0">
              <a:solidFill>
                <a:srgbClr val="002060"/>
              </a:solidFill>
            </a:endParaRPr>
          </a:p>
          <a:p>
            <a:pPr lvl="0">
              <a:lnSpc>
                <a:spcPct val="200000"/>
              </a:lnSpc>
              <a:spcAft>
                <a:spcPts val="800"/>
              </a:spcAft>
            </a:pPr>
            <a:r>
              <a:rPr lang="it-IT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ttangolo 6"/>
          <p:cNvSpPr/>
          <p:nvPr/>
        </p:nvSpPr>
        <p:spPr>
          <a:xfrm>
            <a:off x="276818" y="5989811"/>
            <a:ext cx="6949787" cy="788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altLang="it-IT" sz="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it-IT" altLang="it-IT" sz="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defRPr/>
            </a:pPr>
            <a:endParaRPr lang="it-IT" altLang="it-IT" sz="1100" b="1" dirty="0">
              <a:solidFill>
                <a:srgbClr val="002060"/>
              </a:solidFill>
            </a:endParaRPr>
          </a:p>
          <a:p>
            <a:endParaRPr lang="it-IT" altLang="it-IT" sz="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lnSpc>
                <a:spcPts val="1131"/>
              </a:lnSpc>
              <a:spcBef>
                <a:spcPct val="10000"/>
              </a:spcBef>
            </a:pPr>
            <a:r>
              <a:rPr lang="it-IT" altLang="it-IT" sz="1100" b="1" dirty="0">
                <a:solidFill>
                  <a:srgbClr val="002060"/>
                </a:solidFill>
              </a:rPr>
              <a:t>Responsabili Scientifici: </a:t>
            </a:r>
            <a:r>
              <a:rPr lang="it-IT" sz="1100" b="1" dirty="0">
                <a:solidFill>
                  <a:srgbClr val="002060"/>
                </a:solidFill>
              </a:rPr>
              <a:t> J. Ceradini, S. Rinaldi, C. Offidani</a:t>
            </a:r>
            <a:endParaRPr lang="it-IT" altLang="it-IT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78" name="Connettore 1 77"/>
          <p:cNvCxnSpPr/>
          <p:nvPr/>
        </p:nvCxnSpPr>
        <p:spPr>
          <a:xfrm>
            <a:off x="373043" y="6994201"/>
            <a:ext cx="6802624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12"/>
          <p:cNvSpPr txBox="1">
            <a:spLocks noChangeArrowheads="1"/>
          </p:cNvSpPr>
          <p:nvPr/>
        </p:nvSpPr>
        <p:spPr bwMode="auto">
          <a:xfrm>
            <a:off x="4191279" y="7391320"/>
            <a:ext cx="2991024" cy="17888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4657" tIns="32329" rIns="64657" bIns="32329" numCol="1" spcCol="203645">
            <a:spAutoFit/>
          </a:bodyPr>
          <a:lstStyle/>
          <a:p>
            <a:pPr>
              <a:defRPr/>
            </a:pPr>
            <a:r>
              <a:rPr lang="it-IT" altLang="it-IT" sz="10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Educazione Continua in Medicina (ECM)</a:t>
            </a:r>
          </a:p>
          <a:p>
            <a:pPr>
              <a:defRPr/>
            </a:pPr>
            <a:endParaRPr lang="it-IT" altLang="it-IT" sz="10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it-IT" sz="800" b="1" dirty="0">
                <a:solidFill>
                  <a:schemeClr val="tx1"/>
                </a:solidFill>
              </a:rPr>
              <a:t>Obiettivo formativo</a:t>
            </a:r>
            <a:r>
              <a:rPr lang="it-IT" sz="800" dirty="0">
                <a:solidFill>
                  <a:schemeClr val="tx1"/>
                </a:solidFill>
              </a:rPr>
              <a:t>: </a:t>
            </a:r>
            <a:r>
              <a:rPr lang="it-IT" sz="800" dirty="0"/>
              <a:t>4 - Appropriatezza delle prestazioni sanitarie, sistemi di valutazione, verifica e miglioramento dell'efficienza ed efficacia. Livelli essenziali di assistenza (LEA)</a:t>
            </a:r>
            <a:endParaRPr lang="it-IT" sz="800" dirty="0">
              <a:solidFill>
                <a:schemeClr val="tx1"/>
              </a:solidFill>
            </a:endParaRPr>
          </a:p>
          <a:p>
            <a:pPr algn="just"/>
            <a:r>
              <a:rPr lang="it-IT" alt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Al Corso sono </a:t>
            </a:r>
            <a:r>
              <a:rPr lang="it-IT" altLang="it-IT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stati assegnati n 4,2 crediti </a:t>
            </a:r>
            <a:r>
              <a:rPr lang="it-IT" alt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formativi per le figure professionali: </a:t>
            </a:r>
            <a:r>
              <a:rPr lang="it-IT" altLang="it-IT" sz="800" dirty="0">
                <a:solidFill>
                  <a:srgbClr val="005DAB"/>
                </a:solidFill>
              </a:rPr>
              <a:t>infermiere, infermiere pediatrico, medico chirurgo (tutte le discipline), odontoiatra</a:t>
            </a:r>
            <a:endParaRPr lang="it-IT" altLang="it-IT" sz="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it-IT" alt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Il rilascio dei crediti è subordinato </a:t>
            </a:r>
            <a:r>
              <a:rPr lang="it-IT" altLang="it-IT" sz="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all’effettiva presenza del partecipante all’intero evento formativo </a:t>
            </a:r>
            <a:r>
              <a:rPr lang="it-IT" alt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verificata attraverso la registrazione manuale (firma entrata/uscita), alla compilazione del questionario on line sulla soddisfazione dell’evento e al superamento della prova di valutazione pratica prevista.</a:t>
            </a:r>
          </a:p>
        </p:txBody>
      </p:sp>
      <p:sp>
        <p:nvSpPr>
          <p:cNvPr id="84" name="Ovale 83"/>
          <p:cNvSpPr/>
          <p:nvPr/>
        </p:nvSpPr>
        <p:spPr>
          <a:xfrm>
            <a:off x="241298" y="7523640"/>
            <a:ext cx="432222" cy="432222"/>
          </a:xfrm>
          <a:prstGeom prst="ellipse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Text Box 12"/>
          <p:cNvSpPr txBox="1">
            <a:spLocks noChangeArrowheads="1"/>
          </p:cNvSpPr>
          <p:nvPr/>
        </p:nvSpPr>
        <p:spPr bwMode="auto">
          <a:xfrm>
            <a:off x="844918" y="7561878"/>
            <a:ext cx="4186608" cy="40384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4657" tIns="32329" rIns="64657" bIns="32329" numCol="2" spcCol="203645">
            <a:spAutoFit/>
          </a:bodyPr>
          <a:lstStyle/>
          <a:p>
            <a:pPr>
              <a:defRPr/>
            </a:pPr>
            <a:r>
              <a:rPr lang="it-IT" altLang="it-IT" sz="1100" dirty="0">
                <a:ln w="6350"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INFORMAZIONI</a:t>
            </a:r>
          </a:p>
          <a:p>
            <a:pPr>
              <a:defRPr/>
            </a:pPr>
            <a:r>
              <a:rPr lang="it-IT" altLang="it-IT" sz="1100" dirty="0">
                <a:ln w="6350"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GENERALI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332559" y="9587231"/>
            <a:ext cx="377825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900"/>
              </a:lnSpc>
              <a:defRPr/>
            </a:pPr>
            <a:r>
              <a:rPr lang="it-IT" altLang="it-IT" sz="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SEGRETERIA ORGANIZZATIVA</a:t>
            </a:r>
          </a:p>
          <a:p>
            <a:pPr>
              <a:lnSpc>
                <a:spcPts val="900"/>
              </a:lnSpc>
              <a:defRPr/>
            </a:pPr>
            <a:r>
              <a:rPr lang="it-IT" altLang="it-IT" sz="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Servizio Eventi Formativi Educazione Continua in Medicina</a:t>
            </a:r>
          </a:p>
          <a:p>
            <a:pPr>
              <a:lnSpc>
                <a:spcPts val="900"/>
              </a:lnSpc>
              <a:defRPr/>
            </a:pPr>
            <a:r>
              <a:rPr lang="it-IT" altLang="it-IT" sz="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Ospedale Pediatrico Bambino Gesù</a:t>
            </a:r>
          </a:p>
          <a:p>
            <a:pPr>
              <a:lnSpc>
                <a:spcPts val="900"/>
              </a:lnSpc>
              <a:defRPr/>
            </a:pPr>
            <a:r>
              <a:rPr lang="it-IT" altLang="it-IT" sz="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P.zza S. Onofrio, 4 00165 Roma</a:t>
            </a:r>
          </a:p>
          <a:p>
            <a:pPr>
              <a:lnSpc>
                <a:spcPts val="900"/>
              </a:lnSpc>
              <a:defRPr/>
            </a:pPr>
            <a:r>
              <a:rPr lang="it-IT" altLang="it-IT" sz="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Tel: 06/68594864-2411</a:t>
            </a:r>
          </a:p>
          <a:p>
            <a:pPr>
              <a:lnSpc>
                <a:spcPts val="900"/>
              </a:lnSpc>
              <a:defRPr/>
            </a:pPr>
            <a:r>
              <a:rPr lang="it-IT" altLang="it-IT" sz="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E-mail: congressi@opbg.net;  www.ospedalebambinogesu.it</a:t>
            </a:r>
          </a:p>
        </p:txBody>
      </p:sp>
      <p:sp>
        <p:nvSpPr>
          <p:cNvPr id="62" name="Shape 2556"/>
          <p:cNvSpPr/>
          <p:nvPr/>
        </p:nvSpPr>
        <p:spPr>
          <a:xfrm>
            <a:off x="324279" y="7578980"/>
            <a:ext cx="288000" cy="28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7" name="Titolo 1"/>
          <p:cNvSpPr txBox="1">
            <a:spLocks/>
          </p:cNvSpPr>
          <p:nvPr/>
        </p:nvSpPr>
        <p:spPr>
          <a:xfrm>
            <a:off x="530246" y="5403052"/>
            <a:ext cx="6805137" cy="959627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11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411287" y="5536058"/>
            <a:ext cx="2865732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altLang="it-IT" sz="1100" dirty="0">
                <a:solidFill>
                  <a:srgbClr val="005DAB"/>
                </a:solidFill>
              </a:rPr>
              <a:t>Ai partecipanti verrà fornito il materiale riguardo: Procedure OPBG, linee guida compilazione SDO, PRUO e APPRO, sintesi legislazione.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753D10B-6EE3-48B4-8FEF-AA4EA2A832BF}"/>
              </a:ext>
            </a:extLst>
          </p:cNvPr>
          <p:cNvSpPr txBox="1"/>
          <p:nvPr/>
        </p:nvSpPr>
        <p:spPr>
          <a:xfrm>
            <a:off x="673520" y="209818"/>
            <a:ext cx="331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00B0F0"/>
                </a:solidFill>
              </a:rPr>
              <a:t>5 maggio 2023 Salviati 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AFA65E7-2E65-4F05-B301-5770716C72A9}"/>
              </a:ext>
            </a:extLst>
          </p:cNvPr>
          <p:cNvSpPr txBox="1"/>
          <p:nvPr/>
        </p:nvSpPr>
        <p:spPr>
          <a:xfrm>
            <a:off x="361914" y="647544"/>
            <a:ext cx="721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NUOVA SDO XL E LA PROMOZIONE DELL’APPROPRIATEZZA DEI RICOVERI: NOVITA’ E STRUMENTI.</a:t>
            </a:r>
            <a:endParaRPr lang="it-IT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79826F6-8EAD-4B7B-B469-6637F998C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671" y="9674516"/>
            <a:ext cx="1253608" cy="72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38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387</Words>
  <Application>Microsoft Office PowerPoint</Application>
  <PresentationFormat>Personalizzato</PresentationFormat>
  <Paragraphs>53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Gill Sans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Locandina</dc:title>
  <dc:creator>Mediawork</dc:creator>
  <cp:lastModifiedBy>Mingarelli Rita</cp:lastModifiedBy>
  <cp:revision>149</cp:revision>
  <cp:lastPrinted>2022-09-19T10:01:16Z</cp:lastPrinted>
  <dcterms:created xsi:type="dcterms:W3CDTF">2017-10-03T15:51:18Z</dcterms:created>
  <dcterms:modified xsi:type="dcterms:W3CDTF">2023-04-17T10:30:09Z</dcterms:modified>
</cp:coreProperties>
</file>