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669088" cy="9926638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F"/>
    <a:srgbClr val="A9C7E5"/>
    <a:srgbClr val="707070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>
        <p:scale>
          <a:sx n="100" d="100"/>
          <a:sy n="100" d="100"/>
        </p:scale>
        <p:origin x="2412" y="-36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9" y="4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>
              <a:defRPr sz="1200"/>
            </a:lvl1pPr>
          </a:lstStyle>
          <a:p>
            <a:fld id="{F1860A1E-6CCB-459D-9B7F-6A79EA84D5C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60"/>
            <a:ext cx="5335270" cy="4466987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90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9" y="9428590"/>
            <a:ext cx="2889938" cy="496332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>
              <a:defRPr sz="12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mazione.ospedalebambinogesu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CF72057-3909-447D-B97A-E33417D9407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910" y="2403494"/>
            <a:ext cx="5247566" cy="3342756"/>
          </a:xfrm>
          <a:prstGeom prst="rect">
            <a:avLst/>
          </a:prstGeom>
        </p:spPr>
      </p:pic>
      <p:cxnSp>
        <p:nvCxnSpPr>
          <p:cNvPr id="37" name="Connettore 1 36"/>
          <p:cNvCxnSpPr/>
          <p:nvPr/>
        </p:nvCxnSpPr>
        <p:spPr>
          <a:xfrm>
            <a:off x="232890" y="594172"/>
            <a:ext cx="4339829" cy="0"/>
          </a:xfrm>
          <a:prstGeom prst="line">
            <a:avLst/>
          </a:prstGeom>
          <a:ln w="12700">
            <a:solidFill>
              <a:srgbClr val="00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orta 41"/>
          <p:cNvSpPr/>
          <p:nvPr/>
        </p:nvSpPr>
        <p:spPr>
          <a:xfrm rot="5400000">
            <a:off x="5868863" y="909111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62383" y="7866399"/>
            <a:ext cx="3291310" cy="172728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Data e sede: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Roma, Lunedì 09 maggio 2022 - I Edizione, Aula M. Salviati 1 - 2 </a:t>
            </a:r>
          </a:p>
          <a:p>
            <a:pPr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Roma, Lunedì 20 ottobre 2022 - II Edizione, Aula M. Salviati 1 - 2</a:t>
            </a:r>
          </a:p>
          <a:p>
            <a:pPr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Evento n. 351687</a:t>
            </a:r>
          </a:p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Iscrizioni: 20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E’ obbligatorio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effettuare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l’iscrizione on-line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su: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  <a:hlinkClick r:id="rId3"/>
              </a:rPr>
              <a:t>http://www.formazione.ospedalebambinogesu.it/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entro il giorno prima della data di inizio dell’evento.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Inserire il codice di riscatto riservato al personale interno dell’Ospedale, nell'apposita sezione CODICI visibile in "IL MIO PANNELLO" . 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Una volta riconosciuto il codice, cliccare sul pulsante "RISCATTA" per ultimare l'iscrizione all'evento. In caso di esaurimento posti contattare la Segreteria Organizzativa. 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3943359" y="2846165"/>
            <a:ext cx="3381419" cy="3000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endParaRPr lang="it-IT" sz="900" dirty="0"/>
          </a:p>
          <a:p>
            <a:pPr lvl="0"/>
            <a:endParaRPr lang="it-IT" sz="1050" dirty="0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7653" y="7074892"/>
            <a:ext cx="5434472" cy="23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Responsabili Scientifici: </a:t>
            </a:r>
            <a:r>
              <a:rPr lang="pl-PL" altLang="it-IT" sz="1200" b="1" dirty="0">
                <a:solidFill>
                  <a:srgbClr val="00559F"/>
                </a:solidFill>
                <a:latin typeface="+mj-lt"/>
              </a:rPr>
              <a:t>M</a:t>
            </a: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aria Alessia</a:t>
            </a:r>
            <a:r>
              <a:rPr lang="pl-PL" altLang="it-IT" sz="1200" b="1" dirty="0">
                <a:solidFill>
                  <a:srgbClr val="00559F"/>
                </a:solidFill>
                <a:latin typeface="+mj-lt"/>
              </a:rPr>
              <a:t> Mesturino; Andrzej Krzysztofiak</a:t>
            </a:r>
            <a:endParaRPr lang="it-IT" altLang="it-IT" sz="1200" i="1" dirty="0">
              <a:solidFill>
                <a:srgbClr val="00559F"/>
              </a:solidFill>
              <a:latin typeface="+mj-lt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468295" y="7002884"/>
            <a:ext cx="6802624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e 83"/>
          <p:cNvSpPr/>
          <p:nvPr/>
        </p:nvSpPr>
        <p:spPr>
          <a:xfrm>
            <a:off x="496403" y="7447279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916461" y="7434932"/>
            <a:ext cx="2576137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39389" y="9739188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900" b="1" dirty="0">
                <a:solidFill>
                  <a:srgbClr val="00559F"/>
                </a:solidFill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Tel. 06/68594758-3154-2290-4864-2411 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cs typeface="Arial" panose="020B0604020202020204" pitchFamily="34" charset="0"/>
              </a:rPr>
              <a:t>E-mail: congressi@opbg.net;  www.ospedalebambinogesu.it</a:t>
            </a:r>
          </a:p>
        </p:txBody>
      </p:sp>
      <p:sp>
        <p:nvSpPr>
          <p:cNvPr id="62" name="Shape 2556"/>
          <p:cNvSpPr/>
          <p:nvPr/>
        </p:nvSpPr>
        <p:spPr>
          <a:xfrm>
            <a:off x="577173" y="7506360"/>
            <a:ext cx="288000" cy="28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530246" y="5497909"/>
            <a:ext cx="6805137" cy="959627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100" dirty="0"/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3653693" y="7451725"/>
            <a:ext cx="3473384" cy="20966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 algn="just"/>
            <a:r>
              <a:rPr lang="it-IT" sz="800" b="1" dirty="0">
                <a:solidFill>
                  <a:srgbClr val="00559F"/>
                </a:solidFill>
              </a:rPr>
              <a:t>Obiettivo Formativo: </a:t>
            </a:r>
            <a:r>
              <a:rPr lang="it-IT" sz="800" dirty="0">
                <a:solidFill>
                  <a:srgbClr val="00559F"/>
                </a:solidFill>
              </a:rPr>
              <a:t>applicazione nella pratica quotidiana dei principi e delle procedure dell'</a:t>
            </a:r>
            <a:r>
              <a:rPr lang="it-IT" sz="800" dirty="0" err="1">
                <a:solidFill>
                  <a:srgbClr val="00559F"/>
                </a:solidFill>
              </a:rPr>
              <a:t>evidence</a:t>
            </a:r>
            <a:r>
              <a:rPr lang="it-IT" sz="800" dirty="0">
                <a:solidFill>
                  <a:srgbClr val="00559F"/>
                </a:solidFill>
              </a:rPr>
              <a:t> </a:t>
            </a:r>
            <a:r>
              <a:rPr lang="it-IT" sz="800" dirty="0" err="1">
                <a:solidFill>
                  <a:srgbClr val="00559F"/>
                </a:solidFill>
              </a:rPr>
              <a:t>based</a:t>
            </a:r>
            <a:r>
              <a:rPr lang="it-IT" sz="800" dirty="0">
                <a:solidFill>
                  <a:srgbClr val="00559F"/>
                </a:solidFill>
              </a:rPr>
              <a:t> </a:t>
            </a:r>
            <a:r>
              <a:rPr lang="it-IT" sz="800" dirty="0" err="1">
                <a:solidFill>
                  <a:srgbClr val="00559F"/>
                </a:solidFill>
              </a:rPr>
              <a:t>practice</a:t>
            </a:r>
            <a:r>
              <a:rPr lang="it-IT" sz="800" dirty="0">
                <a:solidFill>
                  <a:srgbClr val="00559F"/>
                </a:solidFill>
              </a:rPr>
              <a:t> (EBM - EBN - EBP) (1)</a:t>
            </a:r>
          </a:p>
          <a:p>
            <a:endParaRPr lang="it-IT" altLang="it-IT" sz="4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Educazione Continua in Medicina (ECM)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Corso sono stati assegnati n.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11,6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crediti formativi per le figure professionali di:</a:t>
            </a: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Medico Chirurgo (tutte le discipline); Infermiere; Infermiere Pediatrico.</a:t>
            </a: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marL="90488" indent="-90488" algn="just"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E' obbligatoria l'iscrizione tramite riscatto del codice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, coloro che non saranno presenti in piattaforma con regolare iscrizione,  non potranno accedere al corso e non avranno pertanto diritto ai crediti ECM;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all’intero evento formativo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Per l'assegnazione dei crediti, è necessario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compilare il questionario on line sulla soddisfazione dell'evento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superare la prova di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valutazione finale prevista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8" name="Picture 12" descr="logo alt_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92" y="9882107"/>
            <a:ext cx="1114014" cy="59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ttangolo 35"/>
          <p:cNvSpPr/>
          <p:nvPr/>
        </p:nvSpPr>
        <p:spPr>
          <a:xfrm>
            <a:off x="252239" y="90116"/>
            <a:ext cx="64087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Roma, lunedì 09 maggio 2022 – I Edizione, Aula M. Salviati 1 - 2</a:t>
            </a:r>
          </a:p>
          <a:p>
            <a:pPr>
              <a:spcBef>
                <a:spcPct val="10000"/>
              </a:spcBef>
            </a:pPr>
            <a:r>
              <a:rPr lang="it-IT" altLang="it-IT" sz="1200" b="1" dirty="0">
                <a:solidFill>
                  <a:srgbClr val="00559F"/>
                </a:solidFill>
              </a:rPr>
              <a:t>Roma</a:t>
            </a:r>
            <a:r>
              <a:rPr lang="it-IT" altLang="it-IT" sz="1200" b="1">
                <a:solidFill>
                  <a:srgbClr val="00559F"/>
                </a:solidFill>
              </a:rPr>
              <a:t>, </a:t>
            </a:r>
            <a:r>
              <a:rPr lang="it-IT" altLang="it-IT" sz="1200" b="1" smtClean="0">
                <a:solidFill>
                  <a:srgbClr val="00559F"/>
                </a:solidFill>
              </a:rPr>
              <a:t>giovedì </a:t>
            </a:r>
            <a:r>
              <a:rPr lang="it-IT" altLang="it-IT" sz="1200" b="1" dirty="0">
                <a:solidFill>
                  <a:srgbClr val="00559F"/>
                </a:solidFill>
              </a:rPr>
              <a:t>20 ottobre 2022 –</a:t>
            </a:r>
            <a:r>
              <a:rPr lang="it-IT" altLang="it-IT" sz="1200" dirty="0">
                <a:solidFill>
                  <a:srgbClr val="00559F"/>
                </a:solidFill>
                <a:cs typeface="Arial" panose="020B0604020202020204" pitchFamily="34" charset="0"/>
              </a:rPr>
              <a:t> </a:t>
            </a:r>
            <a:r>
              <a:rPr lang="it-IT" altLang="it-IT" sz="1200" b="1" dirty="0">
                <a:solidFill>
                  <a:srgbClr val="00559F"/>
                </a:solidFill>
                <a:cs typeface="Arial" panose="020B0604020202020204" pitchFamily="34" charset="0"/>
              </a:rPr>
              <a:t>II Edizione,</a:t>
            </a:r>
            <a:r>
              <a:rPr lang="it-IT" altLang="it-IT" sz="1200" dirty="0">
                <a:solidFill>
                  <a:srgbClr val="00559F"/>
                </a:solidFill>
                <a:cs typeface="Arial" panose="020B0604020202020204" pitchFamily="34" charset="0"/>
              </a:rPr>
              <a:t> </a:t>
            </a:r>
            <a:r>
              <a:rPr lang="it-IT" altLang="it-IT" sz="1200" b="1" dirty="0">
                <a:solidFill>
                  <a:srgbClr val="00559F"/>
                </a:solidFill>
              </a:rPr>
              <a:t>Aula M. Salviati 1 - 2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362383" y="7362924"/>
            <a:ext cx="6836497" cy="2304256"/>
          </a:xfrm>
          <a:prstGeom prst="roundRect">
            <a:avLst/>
          </a:prstGeom>
          <a:noFill/>
          <a:ln w="63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163400" y="594172"/>
            <a:ext cx="7188271" cy="94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it-IT" altLang="it-IT" sz="1600" dirty="0">
                <a:solidFill>
                  <a:srgbClr val="00559F"/>
                </a:solidFill>
                <a:latin typeface="+mj-lt"/>
              </a:rPr>
              <a:t>Ospedale Pediatrico Bambino Gesù</a:t>
            </a:r>
          </a:p>
          <a:p>
            <a:pPr algn="ctr">
              <a:spcBef>
                <a:spcPct val="10000"/>
              </a:spcBef>
            </a:pPr>
            <a:r>
              <a:rPr lang="it-IT" altLang="it-IT" sz="1800" b="1" dirty="0">
                <a:solidFill>
                  <a:srgbClr val="00559F"/>
                </a:solidFill>
                <a:latin typeface="+mj-lt"/>
              </a:rPr>
              <a:t>INDICAZIONI E CORRETTO POSIZIONAMENTO </a:t>
            </a:r>
          </a:p>
          <a:p>
            <a:pPr algn="ctr">
              <a:spcBef>
                <a:spcPct val="10000"/>
              </a:spcBef>
            </a:pPr>
            <a:r>
              <a:rPr lang="it-IT" altLang="it-IT" sz="1800" b="1" dirty="0">
                <a:solidFill>
                  <a:srgbClr val="00559F"/>
                </a:solidFill>
                <a:latin typeface="+mj-lt"/>
              </a:rPr>
              <a:t>DELL'ACCESSO INTRAOSSEO (IO) e PUNTURA LOMBARE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3493" y="1531730"/>
            <a:ext cx="65875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98525" algn="l"/>
              </a:tabLst>
            </a:pPr>
            <a:r>
              <a:rPr lang="it-IT" sz="1400" b="1" dirty="0">
                <a:solidFill>
                  <a:srgbClr val="00559F"/>
                </a:solidFill>
                <a:latin typeface="+mj-lt"/>
                <a:ea typeface="Times New Roman" panose="02020603050405020304" pitchFamily="18" charset="0"/>
              </a:rPr>
              <a:t>PROGRAMMA</a:t>
            </a:r>
          </a:p>
          <a:p>
            <a:pPr algn="ctr">
              <a:spcAft>
                <a:spcPts val="0"/>
              </a:spcAft>
              <a:tabLst>
                <a:tab pos="898525" algn="l"/>
              </a:tabLst>
            </a:pPr>
            <a:endParaRPr lang="it-IT" sz="1200" b="1" dirty="0">
              <a:solidFill>
                <a:srgbClr val="00559F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08.00   Registrazione partecipanti 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08.15  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Presentazione del corso 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Krzysztofiak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08.20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Aspetti generali dell'accesso intraosseo (IO) e Indicazioni sull'uso dell'accesso IO </a:t>
            </a:r>
            <a:r>
              <a:rPr lang="it-IT" sz="1200" b="1">
                <a:solidFill>
                  <a:srgbClr val="00559F"/>
                </a:solidFill>
                <a:ea typeface="Times New Roman" panose="02020603050405020304" pitchFamily="18" charset="0"/>
              </a:rPr>
              <a:t>in </a:t>
            </a:r>
            <a:r>
              <a:rPr lang="it-IT" sz="1200" b="1" smtClean="0">
                <a:solidFill>
                  <a:srgbClr val="00559F"/>
                </a:solidFill>
                <a:ea typeface="Times New Roman" panose="02020603050405020304" pitchFamily="18" charset="0"/>
              </a:rPr>
              <a:t>    	emergenza-urgenza</a:t>
            </a:r>
            <a:r>
              <a:rPr lang="it-IT" sz="1200" smtClean="0">
                <a:solidFill>
                  <a:srgbClr val="00559F"/>
                </a:solidFill>
                <a:ea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08.40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Accesso IO ed Intravenoso (IV) a confronto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09.00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Procedure e tecniche di inserimento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 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endParaRPr lang="it-IT" sz="1200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SESSIONE INTERATTIVA  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09.30  </a:t>
            </a:r>
            <a:r>
              <a:rPr lang="it-IT" sz="1200" b="1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Simulazioni 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con manipolo da IO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–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10.15  </a:t>
            </a:r>
            <a:r>
              <a:rPr lang="it-IT" sz="1200" b="1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Caso 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clinico e gestione IO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–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10.40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Prova pratica –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R.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Nacca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11.00   Pausa</a:t>
            </a:r>
            <a:endParaRPr lang="it-IT" sz="1200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17550" algn="l"/>
                <a:tab pos="898525" algn="l"/>
              </a:tabLst>
            </a:pPr>
            <a:endParaRPr lang="it-IT" sz="1200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11.30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Introduzione alla metodologia didattica della Puntura Lombare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L.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Lancella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12.00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Indicazioni e controindicazioni alla Puntura Lombare 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Krzysztofiak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L.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Lancella</a:t>
            </a:r>
            <a:endParaRPr lang="it-IT" sz="1200" i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12.30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Situazioni complesse, come e quando eseguire la Puntura Lombare </a:t>
            </a:r>
            <a:r>
              <a:rPr lang="it-IT" sz="1200" b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ecoguidata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 – 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b="1" i="1" dirty="0">
                <a:solidFill>
                  <a:srgbClr val="00559F"/>
                </a:solidFill>
                <a:ea typeface="Times New Roman" panose="02020603050405020304" pitchFamily="18" charset="0"/>
              </a:rPr>
              <a:t>                         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P. Bozza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12.50   </a:t>
            </a:r>
            <a:r>
              <a:rPr lang="it-IT" sz="1200" b="1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Cenni </a:t>
            </a:r>
            <a:r>
              <a:rPr lang="it-IT" sz="1200" b="1" dirty="0">
                <a:solidFill>
                  <a:srgbClr val="00559F"/>
                </a:solidFill>
                <a:ea typeface="Times New Roman" panose="02020603050405020304" pitchFamily="18" charset="0"/>
              </a:rPr>
              <a:t>di anatomia e come effettuare la Puntura Lombare, materiali e procedura 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b="1" i="1" dirty="0">
                <a:solidFill>
                  <a:srgbClr val="00559F"/>
                </a:solidFill>
                <a:ea typeface="Times New Roman" panose="02020603050405020304" pitchFamily="18" charset="0"/>
              </a:rPr>
              <a:t>	          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S.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Chiurchiù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, L. Cursi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13.10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Esercitazione in simulazione</a:t>
            </a:r>
          </a:p>
          <a:p>
            <a:pPr marL="450850" indent="-450850" algn="just">
              <a:spcAft>
                <a:spcPts val="0"/>
              </a:spcAft>
              <a:tabLst>
                <a:tab pos="717550" algn="l"/>
                <a:tab pos="898525" algn="l"/>
              </a:tabLst>
            </a:pPr>
            <a:r>
              <a:rPr lang="it-IT" sz="1200" u="sng" dirty="0">
                <a:solidFill>
                  <a:srgbClr val="00559F"/>
                </a:solidFill>
                <a:ea typeface="Times New Roman" panose="02020603050405020304" pitchFamily="18" charset="0"/>
              </a:rPr>
              <a:t>Tutor: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 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Krzysztofiak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A.C.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Vittucci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C.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Ossella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L.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Lancella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E.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Boccuzzi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L. Cursi; 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</a:t>
            </a:r>
          </a:p>
          <a:p>
            <a:pPr marL="450850" indent="-450850" algn="just">
              <a:spcAft>
                <a:spcPts val="0"/>
              </a:spcAft>
              <a:tabLst>
                <a:tab pos="717550" algn="l"/>
                <a:tab pos="898525" algn="l"/>
              </a:tabLst>
            </a:pP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           </a:t>
            </a:r>
            <a:r>
              <a:rPr lang="it-IT" sz="1200" i="1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O.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Gawronski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P. Bozza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.</a:t>
            </a:r>
          </a:p>
          <a:p>
            <a:pPr marL="450850" indent="-450850"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14.10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Valutazione delle competenze in simulazione 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L. Cursi; S.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Chiurchiù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Krzysztofiak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</a:t>
            </a:r>
          </a:p>
          <a:p>
            <a:pPr marL="450850" indent="-450850"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                   L.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Lancella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P. Bozza</a:t>
            </a:r>
          </a:p>
          <a:p>
            <a:pPr>
              <a:spcAft>
                <a:spcPts val="0"/>
              </a:spcAft>
              <a:tabLst>
                <a:tab pos="450850" algn="l"/>
                <a:tab pos="717550" algn="l"/>
                <a:tab pos="898525" algn="l"/>
              </a:tabLst>
            </a:pPr>
            <a:r>
              <a:rPr lang="it-IT" sz="1200" dirty="0" smtClean="0">
                <a:solidFill>
                  <a:srgbClr val="00559F"/>
                </a:solidFill>
                <a:ea typeface="Times New Roman" panose="02020603050405020304" pitchFamily="18" charset="0"/>
              </a:rPr>
              <a:t>14.30</a:t>
            </a:r>
            <a:r>
              <a:rPr lang="it-IT" sz="1200" dirty="0">
                <a:solidFill>
                  <a:srgbClr val="00559F"/>
                </a:solidFill>
                <a:ea typeface="Times New Roman" panose="02020603050405020304" pitchFamily="18" charset="0"/>
              </a:rPr>
              <a:t>	Discussione finale e conclusioni del corso - 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M.A.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Mesturino</a:t>
            </a:r>
            <a:r>
              <a:rPr lang="it-IT" sz="1200" i="1" dirty="0">
                <a:solidFill>
                  <a:srgbClr val="00559F"/>
                </a:solidFill>
                <a:ea typeface="Times New Roman" panose="02020603050405020304" pitchFamily="18" charset="0"/>
              </a:rPr>
              <a:t>; A. </a:t>
            </a:r>
            <a:r>
              <a:rPr lang="it-IT" sz="1200" i="1" dirty="0" err="1">
                <a:solidFill>
                  <a:srgbClr val="00559F"/>
                </a:solidFill>
                <a:ea typeface="Times New Roman" panose="02020603050405020304" pitchFamily="18" charset="0"/>
              </a:rPr>
              <a:t>Krzysztofiak</a:t>
            </a:r>
            <a:endParaRPr lang="it-IT" sz="1200" dirty="0">
              <a:solidFill>
                <a:srgbClr val="00559F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623</Words>
  <Application>Microsoft Office PowerPoint</Application>
  <PresentationFormat>Personalizzato</PresentationFormat>
  <Paragraphs>58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Giancaterini Catia</cp:lastModifiedBy>
  <cp:revision>196</cp:revision>
  <cp:lastPrinted>2022-03-17T15:04:54Z</cp:lastPrinted>
  <dcterms:created xsi:type="dcterms:W3CDTF">2017-10-03T15:51:18Z</dcterms:created>
  <dcterms:modified xsi:type="dcterms:W3CDTF">2022-10-10T08:34:59Z</dcterms:modified>
</cp:coreProperties>
</file>