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3" r:id="rId2"/>
  </p:sldIdLst>
  <p:sldSz cx="7561263" cy="10693400"/>
  <p:notesSz cx="6669088" cy="9926638"/>
  <p:defaultTextStyle>
    <a:defPPr>
      <a:defRPr lang="it-IT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9F"/>
    <a:srgbClr val="A9C7E5"/>
    <a:srgbClr val="707070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58" autoAdjust="0"/>
  </p:normalViewPr>
  <p:slideViewPr>
    <p:cSldViewPr>
      <p:cViewPr>
        <p:scale>
          <a:sx n="120" d="100"/>
          <a:sy n="120" d="100"/>
        </p:scale>
        <p:origin x="893" y="-3821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889938" cy="496332"/>
          </a:xfrm>
          <a:prstGeom prst="rect">
            <a:avLst/>
          </a:prstGeom>
        </p:spPr>
        <p:txBody>
          <a:bodyPr vert="horz" lIns="91382" tIns="45691" rIns="91382" bIns="45691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09" y="4"/>
            <a:ext cx="2889938" cy="496332"/>
          </a:xfrm>
          <a:prstGeom prst="rect">
            <a:avLst/>
          </a:prstGeom>
        </p:spPr>
        <p:txBody>
          <a:bodyPr vert="horz" lIns="91382" tIns="45691" rIns="91382" bIns="45691" rtlCol="0"/>
          <a:lstStyle>
            <a:lvl1pPr algn="r">
              <a:defRPr sz="1200"/>
            </a:lvl1pPr>
          </a:lstStyle>
          <a:p>
            <a:fld id="{F1860A1E-6CCB-459D-9B7F-6A79EA84D5C8}" type="datetimeFigureOut">
              <a:rPr lang="it-IT" smtClean="0"/>
              <a:t>23/03/2022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019300" y="744538"/>
            <a:ext cx="26304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2" tIns="45691" rIns="91382" bIns="45691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715160"/>
            <a:ext cx="5335270" cy="4466987"/>
          </a:xfrm>
          <a:prstGeom prst="rect">
            <a:avLst/>
          </a:prstGeom>
        </p:spPr>
        <p:txBody>
          <a:bodyPr vert="horz" lIns="91382" tIns="45691" rIns="91382" bIns="45691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28590"/>
            <a:ext cx="2889938" cy="496332"/>
          </a:xfrm>
          <a:prstGeom prst="rect">
            <a:avLst/>
          </a:prstGeom>
        </p:spPr>
        <p:txBody>
          <a:bodyPr vert="horz" lIns="91382" tIns="45691" rIns="91382" bIns="45691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09" y="9428590"/>
            <a:ext cx="2889938" cy="496332"/>
          </a:xfrm>
          <a:prstGeom prst="rect">
            <a:avLst/>
          </a:prstGeom>
        </p:spPr>
        <p:txBody>
          <a:bodyPr vert="horz" lIns="91382" tIns="45691" rIns="91382" bIns="45691" rtlCol="0" anchor="b"/>
          <a:lstStyle>
            <a:lvl1pPr algn="r">
              <a:defRPr sz="1200"/>
            </a:lvl1pPr>
          </a:lstStyle>
          <a:p>
            <a:fld id="{543A2690-4F09-45BD-BDF4-037F2E264C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30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67095" y="3321888"/>
            <a:ext cx="6427074" cy="22921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34190" y="6059594"/>
            <a:ext cx="5292884" cy="27327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AF83-D873-408A-8ABC-13271FC36FB5}" type="datetimeFigureOut">
              <a:rPr lang="it-IT" smtClean="0"/>
              <a:t>23/03/2022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376F-1930-4E6F-B63E-A809C16256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8097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AF83-D873-408A-8ABC-13271FC36FB5}" type="datetimeFigureOut">
              <a:rPr lang="it-IT" smtClean="0"/>
              <a:t>23/03/2022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376F-1930-4E6F-B63E-A809C16256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469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5481916" y="428233"/>
            <a:ext cx="1701284" cy="912404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78063" y="428233"/>
            <a:ext cx="4977831" cy="91240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AF83-D873-408A-8ABC-13271FC36FB5}" type="datetimeFigureOut">
              <a:rPr lang="it-IT" smtClean="0"/>
              <a:t>23/03/2022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376F-1930-4E6F-B63E-A809C16256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31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AF83-D873-408A-8ABC-13271FC36FB5}" type="datetimeFigureOut">
              <a:rPr lang="it-IT" smtClean="0"/>
              <a:t>23/03/2022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376F-1930-4E6F-B63E-A809C16256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828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7288" y="6871500"/>
            <a:ext cx="6427074" cy="212382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97288" y="4532321"/>
            <a:ext cx="6427074" cy="233918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AF83-D873-408A-8ABC-13271FC36FB5}" type="datetimeFigureOut">
              <a:rPr lang="it-IT" smtClean="0"/>
              <a:t>23/03/2022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376F-1930-4E6F-B63E-A809C16256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884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78063" y="2495129"/>
            <a:ext cx="3339558" cy="705715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843642" y="2495129"/>
            <a:ext cx="3339558" cy="705715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AF83-D873-408A-8ABC-13271FC36FB5}" type="datetimeFigureOut">
              <a:rPr lang="it-IT" smtClean="0"/>
              <a:t>23/03/2022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376F-1930-4E6F-B63E-A809C16256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052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78064" y="2393639"/>
            <a:ext cx="3340871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78064" y="3391194"/>
            <a:ext cx="3340871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841019" y="2393639"/>
            <a:ext cx="3342183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841019" y="3391194"/>
            <a:ext cx="3342183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AF83-D873-408A-8ABC-13271FC36FB5}" type="datetimeFigureOut">
              <a:rPr lang="it-IT" smtClean="0"/>
              <a:t>23/03/2022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376F-1930-4E6F-B63E-A809C16256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89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AF83-D873-408A-8ABC-13271FC36FB5}" type="datetimeFigureOut">
              <a:rPr lang="it-IT" smtClean="0"/>
              <a:t>23/03/2022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376F-1930-4E6F-B63E-A809C16256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3647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AF83-D873-408A-8ABC-13271FC36FB5}" type="datetimeFigureOut">
              <a:rPr lang="it-IT" smtClean="0"/>
              <a:t>23/03/2022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376F-1930-4E6F-B63E-A809C16256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3020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8065" y="425757"/>
            <a:ext cx="2487604" cy="18119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56245" y="425757"/>
            <a:ext cx="4226957" cy="91265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78065" y="2237694"/>
            <a:ext cx="2487604" cy="731458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AF83-D873-408A-8ABC-13271FC36FB5}" type="datetimeFigureOut">
              <a:rPr lang="it-IT" smtClean="0"/>
              <a:t>23/03/2022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376F-1930-4E6F-B63E-A809C16256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314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2060" y="7485381"/>
            <a:ext cx="4536758" cy="88369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482060" y="8369073"/>
            <a:ext cx="4536758" cy="125498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AF83-D873-408A-8ABC-13271FC36FB5}" type="datetimeFigureOut">
              <a:rPr lang="it-IT" smtClean="0"/>
              <a:t>23/03/2022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376F-1930-4E6F-B63E-A809C16256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82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2AF83-D873-408A-8ABC-13271FC36FB5}" type="datetimeFigureOut">
              <a:rPr lang="it-IT" smtClean="0"/>
              <a:t>23/03/2022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B376F-1930-4E6F-B63E-A809C16256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41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mazione.ospedalebambinogesu.i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98" y="2061663"/>
            <a:ext cx="6865094" cy="45636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52239" y="954212"/>
            <a:ext cx="7101067" cy="6696745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7" name="Connettore 1 36"/>
          <p:cNvCxnSpPr/>
          <p:nvPr/>
        </p:nvCxnSpPr>
        <p:spPr>
          <a:xfrm>
            <a:off x="339388" y="666180"/>
            <a:ext cx="3945299" cy="0"/>
          </a:xfrm>
          <a:prstGeom prst="line">
            <a:avLst/>
          </a:prstGeom>
          <a:ln w="12700">
            <a:solidFill>
              <a:srgbClr val="00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orta 41"/>
          <p:cNvSpPr/>
          <p:nvPr/>
        </p:nvSpPr>
        <p:spPr>
          <a:xfrm rot="5400000">
            <a:off x="5868863" y="9091116"/>
            <a:ext cx="3133958" cy="3133958"/>
          </a:xfrm>
          <a:prstGeom prst="pie">
            <a:avLst>
              <a:gd name="adj1" fmla="val 5399416"/>
              <a:gd name="adj2" fmla="val 108004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362383" y="7866399"/>
            <a:ext cx="3291310" cy="172728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4657" tIns="32329" rIns="64657" bIns="32329" numCol="1" spcCol="203645">
            <a:spAutoFit/>
          </a:bodyPr>
          <a:lstStyle/>
          <a:p>
            <a:pPr>
              <a:defRPr/>
            </a:pPr>
            <a:r>
              <a:rPr lang="it-IT" altLang="it-IT" sz="1000" b="1" dirty="0" smtClean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Data </a:t>
            </a:r>
            <a:r>
              <a:rPr lang="it-IT" altLang="it-IT" sz="1000" b="1" dirty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e sede:</a:t>
            </a:r>
          </a:p>
          <a:p>
            <a:pPr>
              <a:defRPr/>
            </a:pPr>
            <a:r>
              <a:rPr lang="it-IT" altLang="it-IT" sz="800" dirty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Roma, </a:t>
            </a:r>
            <a:r>
              <a:rPr lang="it-IT" altLang="it-IT" sz="800" dirty="0" smtClean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Mercoledì 04 </a:t>
            </a:r>
            <a:r>
              <a:rPr lang="it-IT" altLang="it-IT" sz="800" dirty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maggio </a:t>
            </a:r>
            <a:r>
              <a:rPr lang="it-IT" altLang="it-IT" sz="800" dirty="0" smtClean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2022 </a:t>
            </a:r>
            <a:r>
              <a:rPr lang="it-IT" altLang="it-IT" sz="800" dirty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- I Edizione, Aula M. </a:t>
            </a:r>
            <a:r>
              <a:rPr lang="it-IT" altLang="it-IT" sz="800" dirty="0" smtClean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Salviati 2 </a:t>
            </a:r>
            <a:endParaRPr lang="it-IT" altLang="it-IT" sz="800" dirty="0">
              <a:solidFill>
                <a:srgbClr val="00559F"/>
              </a:solidFill>
              <a:latin typeface="+mj-lt"/>
              <a:cs typeface="Arial" panose="020B0604020202020204" pitchFamily="34" charset="0"/>
            </a:endParaRPr>
          </a:p>
          <a:p>
            <a:pPr>
              <a:defRPr/>
            </a:pPr>
            <a:r>
              <a:rPr lang="it-IT" altLang="it-IT" sz="800" dirty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Roma, Lunedì </a:t>
            </a:r>
            <a:r>
              <a:rPr lang="it-IT" altLang="it-IT" sz="800" dirty="0" smtClean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10 ottobre 2022 </a:t>
            </a:r>
            <a:r>
              <a:rPr lang="it-IT" altLang="it-IT" sz="800" dirty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- II Edizione, Aula M. Salviati </a:t>
            </a:r>
            <a:r>
              <a:rPr lang="it-IT" altLang="it-IT" sz="800" dirty="0" smtClean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it-IT" altLang="it-IT" sz="800" dirty="0">
              <a:solidFill>
                <a:srgbClr val="00559F"/>
              </a:solidFill>
              <a:latin typeface="+mj-lt"/>
              <a:cs typeface="Arial" panose="020B0604020202020204" pitchFamily="34" charset="0"/>
            </a:endParaRPr>
          </a:p>
          <a:p>
            <a:pPr>
              <a:defRPr/>
            </a:pPr>
            <a:r>
              <a:rPr lang="it-IT" altLang="it-IT" sz="800" b="1" dirty="0" smtClean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Evento n</a:t>
            </a:r>
            <a:r>
              <a:rPr lang="it-IT" altLang="it-IT" sz="800" b="1" dirty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. </a:t>
            </a:r>
            <a:endParaRPr lang="it-IT" altLang="it-IT" sz="800" b="1" dirty="0" smtClean="0">
              <a:solidFill>
                <a:srgbClr val="00559F"/>
              </a:solidFill>
              <a:latin typeface="+mj-lt"/>
              <a:cs typeface="Arial" panose="020B0604020202020204" pitchFamily="34" charset="0"/>
            </a:endParaRPr>
          </a:p>
          <a:p>
            <a:pPr>
              <a:defRPr/>
            </a:pPr>
            <a:r>
              <a:rPr lang="it-IT" altLang="it-IT" sz="1000" b="1" dirty="0" smtClean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Iscrizioni</a:t>
            </a:r>
            <a:r>
              <a:rPr lang="it-IT" altLang="it-IT" sz="1000" b="1" dirty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:</a:t>
            </a:r>
          </a:p>
          <a:p>
            <a:pPr algn="just">
              <a:defRPr/>
            </a:pPr>
            <a:r>
              <a:rPr lang="it-IT" altLang="it-IT" sz="800" dirty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Saranno  accettate le prime </a:t>
            </a:r>
            <a:r>
              <a:rPr lang="it-IT" altLang="it-IT" sz="800" b="1" dirty="0" smtClean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15 </a:t>
            </a:r>
            <a:r>
              <a:rPr lang="it-IT" altLang="it-IT" sz="800" dirty="0" smtClean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iscrizioni</a:t>
            </a:r>
            <a:r>
              <a:rPr lang="it-IT" altLang="it-IT" sz="800" dirty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it-IT" altLang="it-IT" sz="800" b="1" dirty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E’ obbligatorio </a:t>
            </a:r>
            <a:r>
              <a:rPr lang="it-IT" altLang="it-IT" sz="800" dirty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effettuare</a:t>
            </a:r>
            <a:r>
              <a:rPr lang="it-IT" altLang="it-IT" sz="800" b="1" dirty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 l’iscrizione on-line </a:t>
            </a:r>
            <a:r>
              <a:rPr lang="it-IT" altLang="it-IT" sz="800" dirty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su: </a:t>
            </a:r>
            <a:r>
              <a:rPr lang="it-IT" altLang="it-IT" sz="800" dirty="0">
                <a:solidFill>
                  <a:srgbClr val="00559F"/>
                </a:solidFill>
                <a:latin typeface="+mj-lt"/>
                <a:cs typeface="Arial" panose="020B0604020202020204" pitchFamily="34" charset="0"/>
                <a:hlinkClick r:id="rId3"/>
              </a:rPr>
              <a:t>http://www.formazione.ospedalebambinogesu.it</a:t>
            </a:r>
            <a:r>
              <a:rPr lang="it-IT" altLang="it-IT" sz="800" dirty="0" smtClean="0">
                <a:solidFill>
                  <a:srgbClr val="00559F"/>
                </a:solidFill>
                <a:latin typeface="+mj-lt"/>
                <a:cs typeface="Arial" panose="020B0604020202020204" pitchFamily="34" charset="0"/>
                <a:hlinkClick r:id="rId3"/>
              </a:rPr>
              <a:t>/</a:t>
            </a:r>
            <a:endParaRPr lang="it-IT" altLang="it-IT" sz="800" dirty="0" smtClean="0">
              <a:solidFill>
                <a:srgbClr val="00559F"/>
              </a:solidFill>
              <a:latin typeface="+mj-lt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it-IT" altLang="it-IT" sz="800" b="1" dirty="0" smtClean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entro </a:t>
            </a:r>
            <a:r>
              <a:rPr lang="it-IT" altLang="it-IT" sz="800" b="1" dirty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il giorno prima della data di inizio dell’evento.</a:t>
            </a:r>
          </a:p>
          <a:p>
            <a:pPr algn="just">
              <a:defRPr/>
            </a:pPr>
            <a:r>
              <a:rPr lang="it-IT" altLang="it-IT" sz="800" dirty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Inserire il </a:t>
            </a:r>
            <a:r>
              <a:rPr lang="it-IT" altLang="it-IT" sz="800" dirty="0" smtClean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codice di </a:t>
            </a:r>
            <a:r>
              <a:rPr lang="it-IT" altLang="it-IT" sz="800" dirty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riscatto riservato al personale interno dell’Ospedale, nell'apposita sezione CODICI visibile in "IL MIO PANNELLO" . </a:t>
            </a:r>
          </a:p>
          <a:p>
            <a:pPr algn="just">
              <a:defRPr/>
            </a:pPr>
            <a:r>
              <a:rPr lang="it-IT" altLang="it-IT" sz="800" dirty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Una volta riconosciuto il codice, cliccare sul pulsante "RISCATTA" per ultimare l'iscrizione all'evento. In caso di esaurimento posti contattare la Segreteria Organizzativa. 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3943359" y="2846165"/>
            <a:ext cx="3381419" cy="30008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it-IT" sz="900" dirty="0" smtClean="0"/>
          </a:p>
          <a:p>
            <a:pPr lvl="0"/>
            <a:endParaRPr lang="it-IT" sz="1050" dirty="0">
              <a:solidFill>
                <a:prstClr val="black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62383" y="6908117"/>
            <a:ext cx="5434472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31"/>
              </a:lnSpc>
              <a:spcBef>
                <a:spcPct val="10000"/>
              </a:spcBef>
            </a:pPr>
            <a:r>
              <a:rPr lang="it-IT" altLang="it-IT" sz="1200" b="1" dirty="0" smtClean="0">
                <a:solidFill>
                  <a:srgbClr val="00559F"/>
                </a:solidFill>
                <a:latin typeface="+mj-lt"/>
              </a:rPr>
              <a:t>Responsabili Scientifici: Caterina OFFIDANI, Jacopo CERADINI, Silvia RINALDI</a:t>
            </a:r>
            <a:r>
              <a:rPr lang="it-IT" altLang="it-IT" sz="1200" b="1" dirty="0" smtClean="0">
                <a:solidFill>
                  <a:srgbClr val="00559F"/>
                </a:solidFill>
              </a:rPr>
              <a:t>  </a:t>
            </a:r>
            <a:endParaRPr lang="it-IT" altLang="it-IT" sz="1200" i="1" dirty="0">
              <a:solidFill>
                <a:srgbClr val="00559F"/>
              </a:solidFill>
              <a:latin typeface="+mj-lt"/>
            </a:endParaRPr>
          </a:p>
        </p:txBody>
      </p:sp>
      <p:cxnSp>
        <p:nvCxnSpPr>
          <p:cNvPr id="78" name="Connettore 1 77"/>
          <p:cNvCxnSpPr/>
          <p:nvPr/>
        </p:nvCxnSpPr>
        <p:spPr>
          <a:xfrm>
            <a:off x="407653" y="6858868"/>
            <a:ext cx="6802624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e 83"/>
          <p:cNvSpPr/>
          <p:nvPr/>
        </p:nvSpPr>
        <p:spPr>
          <a:xfrm>
            <a:off x="396081" y="7434932"/>
            <a:ext cx="432222" cy="432222"/>
          </a:xfrm>
          <a:prstGeom prst="ellipse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5" name="Text Box 12"/>
          <p:cNvSpPr txBox="1">
            <a:spLocks noChangeArrowheads="1"/>
          </p:cNvSpPr>
          <p:nvPr/>
        </p:nvSpPr>
        <p:spPr bwMode="auto">
          <a:xfrm>
            <a:off x="916461" y="7434932"/>
            <a:ext cx="2576137" cy="40384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4657" tIns="32329" rIns="64657" bIns="32329" numCol="2" spcCol="203645">
            <a:spAutoFit/>
          </a:bodyPr>
          <a:lstStyle/>
          <a:p>
            <a:pPr>
              <a:defRPr/>
            </a:pPr>
            <a:r>
              <a:rPr lang="it-IT" altLang="it-IT" sz="1100" b="1" dirty="0" smtClean="0">
                <a:ln w="6350">
                  <a:solidFill>
                    <a:srgbClr val="0070C0"/>
                  </a:solidFill>
                </a:ln>
                <a:solidFill>
                  <a:srgbClr val="0070C0"/>
                </a:solidFill>
                <a:latin typeface="+mj-lt"/>
                <a:ea typeface="+mj-ea"/>
                <a:cs typeface="Arial" panose="020B0604020202020204" pitchFamily="34" charset="0"/>
              </a:rPr>
              <a:t>INFORMAZIONI</a:t>
            </a:r>
          </a:p>
          <a:p>
            <a:pPr>
              <a:defRPr/>
            </a:pPr>
            <a:r>
              <a:rPr lang="it-IT" altLang="it-IT" sz="1100" b="1" dirty="0" smtClean="0">
                <a:ln w="6350">
                  <a:solidFill>
                    <a:srgbClr val="0070C0"/>
                  </a:solidFill>
                </a:ln>
                <a:solidFill>
                  <a:srgbClr val="0070C0"/>
                </a:solidFill>
                <a:latin typeface="+mj-lt"/>
                <a:ea typeface="+mj-ea"/>
                <a:cs typeface="Arial" panose="020B0604020202020204" pitchFamily="34" charset="0"/>
              </a:rPr>
              <a:t>GENERALI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339389" y="9746446"/>
            <a:ext cx="377825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900"/>
              </a:lnSpc>
              <a:defRPr/>
            </a:pPr>
            <a:r>
              <a:rPr lang="it-IT" altLang="it-IT" sz="900" b="1" dirty="0">
                <a:solidFill>
                  <a:srgbClr val="00559F"/>
                </a:solidFill>
                <a:cs typeface="Arial" panose="020B0604020202020204" pitchFamily="34" charset="0"/>
              </a:rPr>
              <a:t>SEGRETERIA ORGANIZZATIVA</a:t>
            </a:r>
          </a:p>
          <a:p>
            <a:pPr>
              <a:lnSpc>
                <a:spcPts val="900"/>
              </a:lnSpc>
              <a:defRPr/>
            </a:pPr>
            <a:r>
              <a:rPr lang="it-IT" altLang="it-IT" sz="900" dirty="0">
                <a:solidFill>
                  <a:srgbClr val="00559F"/>
                </a:solidFill>
                <a:cs typeface="Arial" panose="020B0604020202020204" pitchFamily="34" charset="0"/>
              </a:rPr>
              <a:t>Servizio Eventi Formativi Educazione Continua in Medicina</a:t>
            </a:r>
          </a:p>
          <a:p>
            <a:pPr>
              <a:lnSpc>
                <a:spcPts val="900"/>
              </a:lnSpc>
              <a:defRPr/>
            </a:pPr>
            <a:r>
              <a:rPr lang="it-IT" altLang="it-IT" sz="900" dirty="0">
                <a:solidFill>
                  <a:srgbClr val="00559F"/>
                </a:solidFill>
                <a:cs typeface="Arial" panose="020B0604020202020204" pitchFamily="34" charset="0"/>
              </a:rPr>
              <a:t>Ospedale Pediatrico Bambino Gesù</a:t>
            </a:r>
          </a:p>
          <a:p>
            <a:pPr>
              <a:lnSpc>
                <a:spcPts val="900"/>
              </a:lnSpc>
              <a:defRPr/>
            </a:pPr>
            <a:r>
              <a:rPr lang="it-IT" altLang="it-IT" sz="900" dirty="0">
                <a:solidFill>
                  <a:srgbClr val="00559F"/>
                </a:solidFill>
                <a:cs typeface="Arial" panose="020B0604020202020204" pitchFamily="34" charset="0"/>
              </a:rPr>
              <a:t>P.zza S. Onofrio, 4 00165 Roma</a:t>
            </a:r>
          </a:p>
          <a:p>
            <a:pPr>
              <a:lnSpc>
                <a:spcPts val="900"/>
              </a:lnSpc>
              <a:defRPr/>
            </a:pPr>
            <a:r>
              <a:rPr lang="it-IT" altLang="it-IT" sz="900" dirty="0" smtClean="0">
                <a:solidFill>
                  <a:srgbClr val="00559F"/>
                </a:solidFill>
                <a:cs typeface="Arial" panose="020B0604020202020204" pitchFamily="34" charset="0"/>
              </a:rPr>
              <a:t>Tel. 06/68592290-4864-2411-3154-4758 </a:t>
            </a:r>
            <a:r>
              <a:rPr lang="it-IT" altLang="it-IT" sz="900" dirty="0">
                <a:solidFill>
                  <a:srgbClr val="00559F"/>
                </a:solidFill>
                <a:cs typeface="Arial" panose="020B0604020202020204" pitchFamily="34" charset="0"/>
              </a:rPr>
              <a:t>Fax: 06/68592443</a:t>
            </a:r>
          </a:p>
          <a:p>
            <a:pPr>
              <a:lnSpc>
                <a:spcPts val="900"/>
              </a:lnSpc>
              <a:defRPr/>
            </a:pPr>
            <a:r>
              <a:rPr lang="it-IT" altLang="it-IT" sz="900" dirty="0">
                <a:solidFill>
                  <a:srgbClr val="00559F"/>
                </a:solidFill>
                <a:cs typeface="Arial" panose="020B0604020202020204" pitchFamily="34" charset="0"/>
              </a:rPr>
              <a:t>E-mail: congressi@opbg.net;  www.ospedalebambinogesu.it</a:t>
            </a:r>
          </a:p>
        </p:txBody>
      </p:sp>
      <p:sp>
        <p:nvSpPr>
          <p:cNvPr id="62" name="Shape 2556"/>
          <p:cNvSpPr/>
          <p:nvPr/>
        </p:nvSpPr>
        <p:spPr>
          <a:xfrm>
            <a:off x="468295" y="7506940"/>
            <a:ext cx="288000" cy="28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57" name="Titolo 1"/>
          <p:cNvSpPr txBox="1">
            <a:spLocks/>
          </p:cNvSpPr>
          <p:nvPr/>
        </p:nvSpPr>
        <p:spPr>
          <a:xfrm>
            <a:off x="530246" y="5497909"/>
            <a:ext cx="6805137" cy="959627"/>
          </a:xfrm>
          <a:prstGeom prst="rect">
            <a:avLst/>
          </a:prstGeom>
        </p:spPr>
        <p:txBody>
          <a:bodyPr vert="horz" lIns="99569" tIns="49785" rIns="99569" bIns="49785" rtlCol="0" anchor="ctr">
            <a:noAutofit/>
          </a:bodyPr>
          <a:lstStyle>
            <a:lvl1pPr algn="ctr" defTabSz="99569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1100" dirty="0"/>
          </a:p>
        </p:txBody>
      </p:sp>
      <p:sp>
        <p:nvSpPr>
          <p:cNvPr id="80" name="Text Box 12"/>
          <p:cNvSpPr txBox="1">
            <a:spLocks noChangeArrowheads="1"/>
          </p:cNvSpPr>
          <p:nvPr/>
        </p:nvSpPr>
        <p:spPr bwMode="auto">
          <a:xfrm>
            <a:off x="3708623" y="7650956"/>
            <a:ext cx="3588878" cy="197350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4657" tIns="32329" rIns="64657" bIns="32329" numCol="1" spcCol="203645">
            <a:spAutoFit/>
          </a:bodyPr>
          <a:lstStyle/>
          <a:p>
            <a:pPr algn="just"/>
            <a:r>
              <a:rPr lang="it-IT" sz="800" b="1" dirty="0">
                <a:solidFill>
                  <a:srgbClr val="00559F"/>
                </a:solidFill>
              </a:rPr>
              <a:t>Obiettivo Formativo: </a:t>
            </a:r>
            <a:r>
              <a:rPr lang="it-IT" sz="800" dirty="0" smtClean="0">
                <a:solidFill>
                  <a:srgbClr val="00559F"/>
                </a:solidFill>
              </a:rPr>
              <a:t>Appropriatezza </a:t>
            </a:r>
            <a:r>
              <a:rPr lang="it-IT" sz="800" dirty="0">
                <a:solidFill>
                  <a:srgbClr val="00559F"/>
                </a:solidFill>
              </a:rPr>
              <a:t>delle prestazioni sanitarie, sistemi di valutazione, verifica e miglioramento dell'efficienza ed efficacia. Livelli essenziali di assistenza (</a:t>
            </a:r>
            <a:r>
              <a:rPr lang="it-IT" sz="800" dirty="0" smtClean="0">
                <a:solidFill>
                  <a:srgbClr val="00559F"/>
                </a:solidFill>
              </a:rPr>
              <a:t>LEA) (4).</a:t>
            </a:r>
          </a:p>
          <a:p>
            <a:endParaRPr lang="it-IT" altLang="it-IT" sz="400" dirty="0" smtClean="0">
              <a:solidFill>
                <a:srgbClr val="00559F"/>
              </a:solidFill>
              <a:latin typeface="+mj-lt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it-IT" altLang="it-IT" sz="800" b="1" dirty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Educazione Continua in Medicina (ECM)</a:t>
            </a:r>
          </a:p>
          <a:p>
            <a:pPr algn="just">
              <a:defRPr/>
            </a:pPr>
            <a:r>
              <a:rPr lang="it-IT" altLang="it-IT" sz="800" dirty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Al Corso sono stati assegnati n. </a:t>
            </a:r>
            <a:r>
              <a:rPr lang="it-IT" altLang="it-IT" sz="800" b="1" dirty="0" smtClean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4,2</a:t>
            </a:r>
            <a:r>
              <a:rPr lang="it-IT" altLang="it-IT" sz="800" dirty="0" smtClean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altLang="it-IT" sz="800" dirty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crediti formativi per le figure professionali di:</a:t>
            </a:r>
          </a:p>
          <a:p>
            <a:pPr algn="just">
              <a:defRPr/>
            </a:pPr>
            <a:r>
              <a:rPr lang="it-IT" altLang="it-IT" sz="800" b="1" dirty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Medico Chirurgo (tutte le discipline); </a:t>
            </a:r>
            <a:r>
              <a:rPr lang="it-IT" altLang="it-IT" sz="800" b="1" dirty="0" smtClean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Infermiere</a:t>
            </a:r>
            <a:r>
              <a:rPr lang="it-IT" altLang="it-IT" sz="800" b="1" dirty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; </a:t>
            </a:r>
            <a:r>
              <a:rPr lang="it-IT" altLang="it-IT" sz="800" b="1" dirty="0" smtClean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Infermiere Pediatrico.</a:t>
            </a:r>
          </a:p>
          <a:p>
            <a:pPr algn="just">
              <a:defRPr/>
            </a:pPr>
            <a:endParaRPr lang="it-IT" altLang="it-IT" sz="800" dirty="0" smtClean="0">
              <a:solidFill>
                <a:srgbClr val="00559F"/>
              </a:solidFill>
              <a:latin typeface="+mj-lt"/>
              <a:cs typeface="Arial" panose="020B0604020202020204" pitchFamily="34" charset="0"/>
            </a:endParaRPr>
          </a:p>
          <a:p>
            <a:pPr marL="90488" indent="-90488" algn="just">
              <a:buClr>
                <a:srgbClr val="002060"/>
              </a:buClr>
              <a:buFont typeface="+mj-lt"/>
              <a:buAutoNum type="arabicPeriod"/>
              <a:defRPr/>
            </a:pPr>
            <a:r>
              <a:rPr lang="it-IT" altLang="it-IT" sz="800" b="1" dirty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E' obbligatoria l'iscrizione tramite riscatto del codice</a:t>
            </a:r>
            <a:r>
              <a:rPr lang="it-IT" altLang="it-IT" sz="800" dirty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, coloro che non saranno presenti in piattaforma con regolare iscrizione,  non potranno accedere al corso e non avranno pertanto diritto ai crediti ECM;</a:t>
            </a:r>
          </a:p>
          <a:p>
            <a:pPr marL="90488" indent="-90488" algn="just">
              <a:buFont typeface="+mj-lt"/>
              <a:buAutoNum type="arabicPeriod"/>
              <a:defRPr/>
            </a:pPr>
            <a:r>
              <a:rPr lang="it-IT" altLang="it-IT" sz="800" dirty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Il rilascio dei crediti è subordinato all’effettiva presenza del partecipante </a:t>
            </a:r>
            <a:r>
              <a:rPr lang="it-IT" altLang="it-IT" sz="800" b="1" dirty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all’intero evento formativo</a:t>
            </a:r>
            <a:r>
              <a:rPr lang="it-IT" altLang="it-IT" sz="800" dirty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;</a:t>
            </a:r>
          </a:p>
          <a:p>
            <a:pPr marL="90488" indent="-90488" algn="just">
              <a:buFont typeface="+mj-lt"/>
              <a:buAutoNum type="arabicPeriod"/>
              <a:defRPr/>
            </a:pPr>
            <a:r>
              <a:rPr lang="it-IT" altLang="it-IT" sz="800" dirty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Per l'assegnazione dei crediti, è necessario </a:t>
            </a:r>
            <a:r>
              <a:rPr lang="it-IT" altLang="it-IT" sz="800" b="1" dirty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compilare il questionario on line sulla soddisfazione dell'evento </a:t>
            </a:r>
            <a:r>
              <a:rPr lang="it-IT" altLang="it-IT" sz="800" dirty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e superare la prova di </a:t>
            </a:r>
            <a:r>
              <a:rPr lang="it-IT" altLang="it-IT" sz="800" b="1" dirty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valutazione finale prevista</a:t>
            </a:r>
            <a:r>
              <a:rPr lang="it-IT" altLang="it-IT" sz="800" dirty="0">
                <a:solidFill>
                  <a:srgbClr val="00559F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endParaRPr lang="it-IT" altLang="it-IT" sz="800" dirty="0" smtClean="0">
              <a:solidFill>
                <a:srgbClr val="00559F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8" name="Picture 12" descr="logo alt_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292" y="9882107"/>
            <a:ext cx="1114014" cy="59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586754" y="2178348"/>
            <a:ext cx="624373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898525" algn="l"/>
              </a:tabLst>
            </a:pPr>
            <a:r>
              <a:rPr lang="it-IT" sz="1400" b="1" dirty="0" smtClean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PROGRAMMA</a:t>
            </a:r>
          </a:p>
          <a:p>
            <a:pPr algn="ctr">
              <a:spcAft>
                <a:spcPts val="0"/>
              </a:spcAft>
              <a:tabLst>
                <a:tab pos="898525" algn="l"/>
              </a:tabLst>
            </a:pPr>
            <a:endParaRPr lang="it-IT" sz="1200" b="1" dirty="0" smtClean="0">
              <a:solidFill>
                <a:srgbClr val="00559F"/>
              </a:solidFill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717550" algn="l"/>
                <a:tab pos="898525" algn="l"/>
              </a:tabLst>
            </a:pPr>
            <a:r>
              <a:rPr lang="it-IT" sz="1200" dirty="0">
                <a:solidFill>
                  <a:srgbClr val="00559F"/>
                </a:solidFill>
                <a:ea typeface="Times New Roman" panose="02020603050405020304" pitchFamily="18" charset="0"/>
              </a:rPr>
              <a:t>09:00 	Presentazione del </a:t>
            </a:r>
            <a:r>
              <a:rPr lang="it-IT" sz="1200" dirty="0" smtClean="0">
                <a:solidFill>
                  <a:srgbClr val="00559F"/>
                </a:solidFill>
                <a:ea typeface="Times New Roman" panose="02020603050405020304" pitchFamily="18" charset="0"/>
              </a:rPr>
              <a:t>corso </a:t>
            </a:r>
            <a:endParaRPr lang="it-IT" sz="1200" dirty="0">
              <a:solidFill>
                <a:srgbClr val="00559F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717550" algn="l"/>
                <a:tab pos="898525" algn="l"/>
              </a:tabLst>
            </a:pPr>
            <a:r>
              <a:rPr lang="it-IT" sz="1200" dirty="0">
                <a:solidFill>
                  <a:srgbClr val="00559F"/>
                </a:solidFill>
                <a:ea typeface="Times New Roman" panose="02020603050405020304" pitchFamily="18" charset="0"/>
              </a:rPr>
              <a:t>	</a:t>
            </a:r>
            <a:r>
              <a:rPr lang="it-IT" sz="1200" i="1" dirty="0">
                <a:solidFill>
                  <a:srgbClr val="00559F"/>
                </a:solidFill>
                <a:ea typeface="Times New Roman" panose="02020603050405020304" pitchFamily="18" charset="0"/>
              </a:rPr>
              <a:t>Massimiliano </a:t>
            </a:r>
            <a:r>
              <a:rPr lang="it-IT" sz="1200" i="1" dirty="0" smtClean="0">
                <a:solidFill>
                  <a:srgbClr val="00559F"/>
                </a:solidFill>
                <a:ea typeface="Times New Roman" panose="02020603050405020304" pitchFamily="18" charset="0"/>
              </a:rPr>
              <a:t>Raponi - </a:t>
            </a:r>
            <a:r>
              <a:rPr lang="it-IT" sz="1200" i="1" dirty="0" smtClean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Caterina Offidani</a:t>
            </a:r>
          </a:p>
          <a:p>
            <a:pPr>
              <a:spcAft>
                <a:spcPts val="0"/>
              </a:spcAft>
              <a:tabLst>
                <a:tab pos="898525" algn="l"/>
              </a:tabLst>
            </a:pPr>
            <a:endParaRPr lang="it-IT" sz="1200" dirty="0">
              <a:solidFill>
                <a:srgbClr val="00559F"/>
              </a:solidFill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717550" algn="l"/>
                <a:tab pos="898525" algn="l"/>
              </a:tabLst>
            </a:pPr>
            <a:r>
              <a:rPr lang="it-IT" sz="1200" dirty="0" smtClean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09:15 </a:t>
            </a:r>
            <a:r>
              <a:rPr lang="it-IT" sz="1200" dirty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	</a:t>
            </a:r>
            <a:r>
              <a:rPr lang="it-IT" sz="1200" b="1" dirty="0" smtClean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Sistemi </a:t>
            </a:r>
            <a:r>
              <a:rPr lang="it-IT" sz="1200" b="1" dirty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di classificazione, finanziamento e flussi </a:t>
            </a:r>
            <a:r>
              <a:rPr lang="it-IT" sz="1200" b="1" dirty="0" smtClean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sanitari</a:t>
            </a:r>
          </a:p>
          <a:p>
            <a:pPr>
              <a:spcAft>
                <a:spcPts val="0"/>
              </a:spcAft>
              <a:tabLst>
                <a:tab pos="717550" algn="l"/>
                <a:tab pos="898525" algn="l"/>
              </a:tabLst>
            </a:pPr>
            <a:r>
              <a:rPr lang="it-IT" sz="1200" dirty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	</a:t>
            </a:r>
            <a:r>
              <a:rPr lang="it-IT" sz="1200" i="1" dirty="0" smtClean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J. </a:t>
            </a:r>
            <a:r>
              <a:rPr lang="it-IT" sz="1200" i="1" dirty="0" smtClean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CERADINI; </a:t>
            </a:r>
            <a:r>
              <a:rPr lang="it-IT" sz="1200" i="1" dirty="0" smtClean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C. Brusco </a:t>
            </a:r>
            <a:endParaRPr lang="it-IT" sz="1200" i="1" dirty="0">
              <a:solidFill>
                <a:srgbClr val="00559F"/>
              </a:solidFill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898525" algn="l"/>
              </a:tabLst>
            </a:pPr>
            <a:endParaRPr lang="it-IT" sz="1200" dirty="0" smtClean="0">
              <a:solidFill>
                <a:srgbClr val="00559F"/>
              </a:solidFill>
              <a:latin typeface="+mj-lt"/>
              <a:ea typeface="Times New Roman" panose="02020603050405020304" pitchFamily="18" charset="0"/>
            </a:endParaRPr>
          </a:p>
          <a:p>
            <a:pPr marL="715963" indent="-715963">
              <a:spcAft>
                <a:spcPts val="0"/>
              </a:spcAft>
              <a:tabLst>
                <a:tab pos="715963" algn="l"/>
              </a:tabLst>
            </a:pPr>
            <a:r>
              <a:rPr lang="it-IT" sz="1200" dirty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09:50 	</a:t>
            </a:r>
            <a:r>
              <a:rPr lang="it-IT" sz="1200" b="1" dirty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La nuova SDO XL e le regole dell’appropriatezza ed i controlli ex dca2018/2017 (</a:t>
            </a:r>
            <a:r>
              <a:rPr lang="it-IT" sz="1200" b="1" dirty="0" err="1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pruo</a:t>
            </a:r>
            <a:r>
              <a:rPr lang="it-IT" sz="1200" b="1" dirty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 ed </a:t>
            </a:r>
            <a:r>
              <a:rPr lang="it-IT" sz="1200" b="1" dirty="0" err="1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appro</a:t>
            </a:r>
            <a:r>
              <a:rPr lang="it-IT" sz="1200" b="1" dirty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) </a:t>
            </a:r>
          </a:p>
          <a:p>
            <a:pPr marL="715963" indent="-715963">
              <a:spcAft>
                <a:spcPts val="0"/>
              </a:spcAft>
              <a:tabLst>
                <a:tab pos="715963" algn="l"/>
              </a:tabLst>
            </a:pPr>
            <a:r>
              <a:rPr lang="it-IT" sz="1200" dirty="0" smtClean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	</a:t>
            </a:r>
            <a:r>
              <a:rPr lang="it-IT" sz="1200" i="1" dirty="0" smtClean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S</a:t>
            </a:r>
            <a:r>
              <a:rPr lang="it-IT" sz="1200" i="1" dirty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. RINALDI; V. Paolini</a:t>
            </a:r>
          </a:p>
          <a:p>
            <a:pPr marL="715963" indent="-715963">
              <a:spcAft>
                <a:spcPts val="0"/>
              </a:spcAft>
              <a:tabLst>
                <a:tab pos="715963" algn="l"/>
              </a:tabLst>
            </a:pPr>
            <a:endParaRPr lang="it-IT" sz="1200" i="1" dirty="0" smtClean="0">
              <a:solidFill>
                <a:srgbClr val="00559F"/>
              </a:solidFill>
              <a:latin typeface="+mj-lt"/>
              <a:ea typeface="Times New Roman" panose="02020603050405020304" pitchFamily="18" charset="0"/>
            </a:endParaRPr>
          </a:p>
          <a:p>
            <a:pPr marL="893763" indent="-893763" algn="just">
              <a:spcAft>
                <a:spcPts val="0"/>
              </a:spcAft>
              <a:tabLst>
                <a:tab pos="715963" algn="l"/>
                <a:tab pos="717550" algn="l"/>
              </a:tabLst>
            </a:pPr>
            <a:r>
              <a:rPr lang="it-IT" sz="1200" dirty="0" smtClean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10:30 </a:t>
            </a:r>
            <a:r>
              <a:rPr lang="it-IT" sz="1200" dirty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	</a:t>
            </a:r>
            <a:r>
              <a:rPr lang="it-IT" sz="1200" b="1" dirty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Qualità della documentazione sanitaria e risvolti medico legali </a:t>
            </a:r>
            <a:r>
              <a:rPr lang="it-IT" sz="1200" b="1" dirty="0" smtClean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 </a:t>
            </a:r>
          </a:p>
          <a:p>
            <a:pPr marL="893763" indent="-893763" algn="just">
              <a:spcAft>
                <a:spcPts val="0"/>
              </a:spcAft>
              <a:tabLst>
                <a:tab pos="715963" algn="l"/>
                <a:tab pos="717550" algn="l"/>
              </a:tabLst>
            </a:pPr>
            <a:r>
              <a:rPr lang="it-IT" sz="1200" b="1" i="1" dirty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	</a:t>
            </a:r>
            <a:r>
              <a:rPr lang="it-IT" sz="1200" i="1" dirty="0" smtClean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M.</a:t>
            </a:r>
            <a:r>
              <a:rPr lang="it-IT" sz="1200" b="1" i="1" dirty="0" smtClean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it-IT" sz="1200" i="1" dirty="0" smtClean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LODISE, </a:t>
            </a:r>
            <a:r>
              <a:rPr lang="it-IT" sz="1200" i="1" dirty="0" smtClean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C. Offidani</a:t>
            </a:r>
          </a:p>
          <a:p>
            <a:pPr marL="893763" indent="-893763" algn="just">
              <a:spcAft>
                <a:spcPts val="0"/>
              </a:spcAft>
              <a:tabLst>
                <a:tab pos="715963" algn="l"/>
                <a:tab pos="717550" algn="l"/>
              </a:tabLst>
            </a:pPr>
            <a:endParaRPr lang="it-IT" sz="1200" i="1" dirty="0" smtClean="0">
              <a:solidFill>
                <a:srgbClr val="00559F"/>
              </a:solidFill>
              <a:latin typeface="+mj-lt"/>
              <a:ea typeface="Times New Roman" panose="02020603050405020304" pitchFamily="18" charset="0"/>
            </a:endParaRPr>
          </a:p>
          <a:p>
            <a:pPr marL="715963" indent="-715963" algn="just">
              <a:tabLst>
                <a:tab pos="717550" algn="l"/>
                <a:tab pos="898525" algn="l"/>
              </a:tabLst>
            </a:pPr>
            <a:r>
              <a:rPr lang="it-IT" sz="1200" dirty="0" smtClean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10:50 </a:t>
            </a:r>
            <a:r>
              <a:rPr lang="it-IT" sz="1200" dirty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	</a:t>
            </a:r>
            <a:r>
              <a:rPr lang="it-IT" sz="1200" b="1" dirty="0" smtClean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Appropriatezza </a:t>
            </a:r>
            <a:r>
              <a:rPr lang="it-IT" sz="1200" b="1" dirty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e integrazioni con gli strumenti telematici (telemedicina in OPBG) </a:t>
            </a:r>
            <a:r>
              <a:rPr lang="it-IT" sz="1200" b="1" dirty="0" smtClean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   </a:t>
            </a:r>
            <a:r>
              <a:rPr lang="it-IT" sz="1200" i="1" dirty="0" smtClean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J.</a:t>
            </a:r>
            <a:r>
              <a:rPr lang="it-IT" sz="1200" b="1" dirty="0" smtClean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it-IT" sz="1200" i="1" dirty="0" smtClean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CERADINI, </a:t>
            </a:r>
            <a:r>
              <a:rPr lang="it-IT" sz="1200" i="1" dirty="0" smtClean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V. Paolini</a:t>
            </a:r>
            <a:r>
              <a:rPr lang="it-IT" sz="1200" i="1" dirty="0" smtClean="0">
                <a:solidFill>
                  <a:srgbClr val="00559F"/>
                </a:solidFill>
                <a:ea typeface="Times New Roman" panose="02020603050405020304" pitchFamily="18" charset="0"/>
              </a:rPr>
              <a:t> </a:t>
            </a:r>
            <a:endParaRPr lang="it-IT" sz="1200" i="1" dirty="0">
              <a:solidFill>
                <a:srgbClr val="00559F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898525" algn="l"/>
              </a:tabLst>
            </a:pPr>
            <a:endParaRPr lang="it-IT" sz="1200" dirty="0" smtClean="0">
              <a:solidFill>
                <a:srgbClr val="00559F"/>
              </a:solidFill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717550" algn="l"/>
                <a:tab pos="898525" algn="l"/>
              </a:tabLst>
            </a:pPr>
            <a:r>
              <a:rPr lang="it-IT" sz="1200" dirty="0" smtClean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11:10 	</a:t>
            </a:r>
            <a:r>
              <a:rPr lang="it-IT" sz="1200" b="1" dirty="0" smtClean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Appropriatezza </a:t>
            </a:r>
            <a:r>
              <a:rPr lang="it-IT" sz="1200" b="1" dirty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e strumenti di pianificazione dei ricoveri </a:t>
            </a:r>
          </a:p>
          <a:p>
            <a:pPr>
              <a:spcAft>
                <a:spcPts val="0"/>
              </a:spcAft>
              <a:tabLst>
                <a:tab pos="717550" algn="l"/>
                <a:tab pos="898525" algn="l"/>
              </a:tabLst>
            </a:pPr>
            <a:r>
              <a:rPr lang="it-IT" sz="1200" dirty="0" smtClean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	</a:t>
            </a:r>
            <a:r>
              <a:rPr lang="it-IT" sz="1200" i="1" dirty="0" smtClean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V. PAOLINI, </a:t>
            </a:r>
            <a:r>
              <a:rPr lang="it-IT" sz="1200" i="1" dirty="0" smtClean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J. </a:t>
            </a:r>
            <a:r>
              <a:rPr lang="it-IT" sz="1200" i="1" dirty="0" err="1" smtClean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Ceradini</a:t>
            </a:r>
            <a:r>
              <a:rPr lang="it-IT" sz="1200" i="1" dirty="0" smtClean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, D.  Donatelli </a:t>
            </a:r>
            <a:endParaRPr lang="it-IT" sz="1200" i="1" dirty="0">
              <a:solidFill>
                <a:srgbClr val="00559F"/>
              </a:solidFill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898525" algn="l"/>
              </a:tabLst>
            </a:pPr>
            <a:endParaRPr lang="it-IT" sz="1200" dirty="0" smtClean="0">
              <a:solidFill>
                <a:srgbClr val="00559F"/>
              </a:solidFill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717550" algn="l"/>
                <a:tab pos="898525" algn="l"/>
              </a:tabLst>
            </a:pPr>
            <a:r>
              <a:rPr lang="it-IT" sz="1200" dirty="0" smtClean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11:30 </a:t>
            </a:r>
            <a:r>
              <a:rPr lang="it-IT" sz="1200" dirty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	</a:t>
            </a:r>
            <a:r>
              <a:rPr lang="it-IT" sz="1200" b="1" dirty="0" smtClean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Esercitazione </a:t>
            </a:r>
            <a:r>
              <a:rPr lang="it-IT" sz="1200" b="1" dirty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interattiva </a:t>
            </a:r>
            <a:r>
              <a:rPr lang="it-IT" sz="1200" dirty="0" smtClean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– </a:t>
            </a:r>
            <a:r>
              <a:rPr lang="it-IT" sz="1200" i="1" dirty="0" smtClean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S. GUOLO, </a:t>
            </a:r>
            <a:r>
              <a:rPr lang="it-IT" sz="1200" i="1" dirty="0" smtClean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V. Paolini </a:t>
            </a:r>
            <a:endParaRPr lang="it-IT" sz="1200" i="1" dirty="0">
              <a:solidFill>
                <a:srgbClr val="00559F"/>
              </a:solidFill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898525" algn="l"/>
              </a:tabLst>
            </a:pPr>
            <a:endParaRPr lang="it-IT" sz="1200" dirty="0" smtClean="0">
              <a:solidFill>
                <a:srgbClr val="00559F"/>
              </a:solidFill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717550" algn="l"/>
                <a:tab pos="898525" algn="l"/>
              </a:tabLst>
            </a:pPr>
            <a:r>
              <a:rPr lang="it-IT" sz="1200" dirty="0" smtClean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12:00 </a:t>
            </a:r>
            <a:r>
              <a:rPr lang="it-IT" sz="1200" dirty="0">
                <a:solidFill>
                  <a:srgbClr val="00559F"/>
                </a:solidFill>
                <a:latin typeface="+mj-lt"/>
                <a:ea typeface="Times New Roman" panose="02020603050405020304" pitchFamily="18" charset="0"/>
              </a:rPr>
              <a:t>	Conclusioni del corso e test di valutazione finale </a:t>
            </a:r>
            <a:endParaRPr lang="it-IT" sz="1200" dirty="0" smtClean="0">
              <a:solidFill>
                <a:srgbClr val="00559F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252239" y="162124"/>
            <a:ext cx="640871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</a:pPr>
            <a:r>
              <a:rPr lang="it-IT" altLang="it-IT" sz="1200" b="1" dirty="0" smtClean="0">
                <a:solidFill>
                  <a:srgbClr val="00559F"/>
                </a:solidFill>
                <a:latin typeface="+mj-lt"/>
              </a:rPr>
              <a:t>Roma</a:t>
            </a:r>
            <a:r>
              <a:rPr lang="it-IT" altLang="it-IT" sz="1200" b="1" dirty="0">
                <a:solidFill>
                  <a:srgbClr val="00559F"/>
                </a:solidFill>
                <a:latin typeface="+mj-lt"/>
              </a:rPr>
              <a:t>, </a:t>
            </a:r>
            <a:r>
              <a:rPr lang="it-IT" altLang="it-IT" sz="1200" b="1" dirty="0" smtClean="0">
                <a:solidFill>
                  <a:srgbClr val="00559F"/>
                </a:solidFill>
                <a:latin typeface="+mj-lt"/>
              </a:rPr>
              <a:t>mercoledì 04 </a:t>
            </a:r>
            <a:r>
              <a:rPr lang="it-IT" altLang="it-IT" sz="1200" b="1" dirty="0">
                <a:solidFill>
                  <a:srgbClr val="00559F"/>
                </a:solidFill>
                <a:latin typeface="+mj-lt"/>
              </a:rPr>
              <a:t>maggio </a:t>
            </a:r>
            <a:r>
              <a:rPr lang="it-IT" altLang="it-IT" sz="1200" b="1" dirty="0" smtClean="0">
                <a:solidFill>
                  <a:srgbClr val="00559F"/>
                </a:solidFill>
                <a:latin typeface="+mj-lt"/>
              </a:rPr>
              <a:t>2022 – I </a:t>
            </a:r>
            <a:r>
              <a:rPr lang="it-IT" altLang="it-IT" sz="1200" b="1" dirty="0">
                <a:solidFill>
                  <a:srgbClr val="00559F"/>
                </a:solidFill>
                <a:latin typeface="+mj-lt"/>
              </a:rPr>
              <a:t>Edizione, Aula M. Salviati </a:t>
            </a:r>
            <a:r>
              <a:rPr lang="it-IT" altLang="it-IT" sz="1200" b="1" dirty="0" smtClean="0">
                <a:solidFill>
                  <a:srgbClr val="00559F"/>
                </a:solidFill>
                <a:latin typeface="+mj-lt"/>
              </a:rPr>
              <a:t>2</a:t>
            </a:r>
          </a:p>
          <a:p>
            <a:pPr>
              <a:spcBef>
                <a:spcPct val="10000"/>
              </a:spcBef>
            </a:pPr>
            <a:r>
              <a:rPr lang="it-IT" altLang="it-IT" sz="1200" b="1" dirty="0">
                <a:solidFill>
                  <a:srgbClr val="00559F"/>
                </a:solidFill>
              </a:rPr>
              <a:t>Roma, </a:t>
            </a:r>
            <a:r>
              <a:rPr lang="it-IT" altLang="it-IT" sz="1200" b="1" dirty="0" smtClean="0">
                <a:solidFill>
                  <a:srgbClr val="00559F"/>
                </a:solidFill>
              </a:rPr>
              <a:t>lunedì 10 ottobre </a:t>
            </a:r>
            <a:r>
              <a:rPr lang="it-IT" altLang="it-IT" sz="1200" b="1" dirty="0">
                <a:solidFill>
                  <a:srgbClr val="00559F"/>
                </a:solidFill>
              </a:rPr>
              <a:t>2022 </a:t>
            </a:r>
            <a:r>
              <a:rPr lang="it-IT" altLang="it-IT" sz="1200" b="1" dirty="0" smtClean="0">
                <a:solidFill>
                  <a:srgbClr val="00559F"/>
                </a:solidFill>
              </a:rPr>
              <a:t>–</a:t>
            </a:r>
            <a:r>
              <a:rPr lang="it-IT" altLang="it-IT" sz="1200" dirty="0" smtClean="0">
                <a:solidFill>
                  <a:srgbClr val="00559F"/>
                </a:solidFill>
                <a:cs typeface="Arial" panose="020B0604020202020204" pitchFamily="34" charset="0"/>
              </a:rPr>
              <a:t> </a:t>
            </a:r>
            <a:r>
              <a:rPr lang="it-IT" altLang="it-IT" sz="1200" b="1" dirty="0">
                <a:solidFill>
                  <a:srgbClr val="00559F"/>
                </a:solidFill>
                <a:cs typeface="Arial" panose="020B0604020202020204" pitchFamily="34" charset="0"/>
              </a:rPr>
              <a:t>II Edizione,</a:t>
            </a:r>
            <a:r>
              <a:rPr lang="it-IT" altLang="it-IT" sz="1200" dirty="0">
                <a:solidFill>
                  <a:srgbClr val="00559F"/>
                </a:solidFill>
                <a:cs typeface="Arial" panose="020B0604020202020204" pitchFamily="34" charset="0"/>
              </a:rPr>
              <a:t> </a:t>
            </a:r>
            <a:r>
              <a:rPr lang="it-IT" altLang="it-IT" sz="1200" b="1" dirty="0" smtClean="0">
                <a:solidFill>
                  <a:srgbClr val="00559F"/>
                </a:solidFill>
              </a:rPr>
              <a:t>Aula </a:t>
            </a:r>
            <a:r>
              <a:rPr lang="it-IT" altLang="it-IT" sz="1200" b="1" dirty="0">
                <a:solidFill>
                  <a:srgbClr val="00559F"/>
                </a:solidFill>
              </a:rPr>
              <a:t>M. Salviati </a:t>
            </a:r>
            <a:r>
              <a:rPr lang="it-IT" altLang="it-IT" sz="1200" b="1" dirty="0" smtClean="0">
                <a:solidFill>
                  <a:srgbClr val="00559F"/>
                </a:solidFill>
              </a:rPr>
              <a:t>2</a:t>
            </a:r>
            <a:endParaRPr lang="it-IT" altLang="it-IT" sz="1200" b="1" dirty="0">
              <a:solidFill>
                <a:srgbClr val="00559F"/>
              </a:solidFill>
            </a:endParaRPr>
          </a:p>
        </p:txBody>
      </p:sp>
      <p:sp>
        <p:nvSpPr>
          <p:cNvPr id="3" name="Rettangolo arrotondato 2"/>
          <p:cNvSpPr/>
          <p:nvPr/>
        </p:nvSpPr>
        <p:spPr>
          <a:xfrm>
            <a:off x="252239" y="7362924"/>
            <a:ext cx="7083144" cy="2304256"/>
          </a:xfrm>
          <a:prstGeom prst="roundRect">
            <a:avLst/>
          </a:prstGeom>
          <a:noFill/>
          <a:ln w="63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163400" y="781681"/>
            <a:ext cx="7188271" cy="125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it-IT" altLang="it-IT" sz="1600" dirty="0" smtClean="0">
                <a:solidFill>
                  <a:srgbClr val="00559F"/>
                </a:solidFill>
                <a:latin typeface="+mj-lt"/>
              </a:rPr>
              <a:t>Ospedale Pediatrico Bambino Gesù</a:t>
            </a:r>
          </a:p>
          <a:p>
            <a:pPr algn="ctr">
              <a:spcBef>
                <a:spcPct val="10000"/>
              </a:spcBef>
            </a:pPr>
            <a:r>
              <a:rPr lang="it-IT" altLang="it-IT" sz="1800" b="1" dirty="0">
                <a:solidFill>
                  <a:srgbClr val="00559F"/>
                </a:solidFill>
                <a:latin typeface="+mj-lt"/>
              </a:rPr>
              <a:t>LA NUOVA SDO XL E LA PROMOZIONE </a:t>
            </a:r>
            <a:endParaRPr lang="it-IT" altLang="it-IT" sz="1800" b="1" dirty="0" smtClean="0">
              <a:solidFill>
                <a:srgbClr val="00559F"/>
              </a:solidFill>
              <a:latin typeface="+mj-lt"/>
            </a:endParaRPr>
          </a:p>
          <a:p>
            <a:pPr algn="ctr">
              <a:spcBef>
                <a:spcPct val="10000"/>
              </a:spcBef>
            </a:pPr>
            <a:r>
              <a:rPr lang="it-IT" altLang="it-IT" sz="1800" b="1" dirty="0" smtClean="0">
                <a:solidFill>
                  <a:srgbClr val="00559F"/>
                </a:solidFill>
                <a:latin typeface="+mj-lt"/>
              </a:rPr>
              <a:t>DELL’APPROPRIATEZZA DEI RICOVERI: </a:t>
            </a:r>
          </a:p>
          <a:p>
            <a:pPr algn="ctr">
              <a:spcBef>
                <a:spcPct val="10000"/>
              </a:spcBef>
            </a:pPr>
            <a:r>
              <a:rPr lang="it-IT" altLang="it-IT" sz="1800" b="1" dirty="0" smtClean="0">
                <a:solidFill>
                  <a:srgbClr val="00559F"/>
                </a:solidFill>
                <a:latin typeface="+mj-lt"/>
              </a:rPr>
              <a:t>NOVITA</a:t>
            </a:r>
            <a:r>
              <a:rPr lang="it-IT" altLang="it-IT" sz="1800" b="1" dirty="0">
                <a:solidFill>
                  <a:srgbClr val="00559F"/>
                </a:solidFill>
                <a:latin typeface="+mj-lt"/>
              </a:rPr>
              <a:t>’ E </a:t>
            </a:r>
            <a:r>
              <a:rPr lang="it-IT" altLang="it-IT" sz="1800" b="1" dirty="0" smtClean="0">
                <a:solidFill>
                  <a:srgbClr val="00559F"/>
                </a:solidFill>
                <a:latin typeface="+mj-lt"/>
              </a:rPr>
              <a:t>STRUMENTI</a:t>
            </a:r>
            <a:endParaRPr lang="it-IT" altLang="it-IT" sz="1800" b="1" dirty="0">
              <a:solidFill>
                <a:srgbClr val="00559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193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</TotalTime>
  <Words>487</Words>
  <Application>Microsoft Office PowerPoint</Application>
  <PresentationFormat>Personalizzato</PresentationFormat>
  <Paragraphs>55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Gill Sans</vt:lpstr>
      <vt:lpstr>Times New Roman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Locandina</dc:title>
  <dc:creator>Mediawork</dc:creator>
  <cp:lastModifiedBy>Giannini Pasquale</cp:lastModifiedBy>
  <cp:revision>179</cp:revision>
  <cp:lastPrinted>2022-03-17T15:04:54Z</cp:lastPrinted>
  <dcterms:created xsi:type="dcterms:W3CDTF">2017-10-03T15:51:18Z</dcterms:created>
  <dcterms:modified xsi:type="dcterms:W3CDTF">2022-03-23T09:32:57Z</dcterms:modified>
</cp:coreProperties>
</file>