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7561263" cy="10693400"/>
  <p:notesSz cx="6858000" cy="9144000"/>
  <p:defaultTextStyle>
    <a:defPPr>
      <a:defRPr lang="it-IT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C7E5"/>
    <a:srgbClr val="707070"/>
    <a:srgbClr val="F6F6F6"/>
    <a:srgbClr val="005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8" autoAdjust="0"/>
  </p:normalViewPr>
  <p:slideViewPr>
    <p:cSldViewPr>
      <p:cViewPr varScale="1">
        <p:scale>
          <a:sx n="46" d="100"/>
          <a:sy n="46" d="100"/>
        </p:scale>
        <p:origin x="2484" y="36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60A1E-6CCB-459D-9B7F-6A79EA84D5C8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A2690-4F09-45BD-BDF4-037F2E264C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305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09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69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481916" y="428233"/>
            <a:ext cx="1701284" cy="91240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78063" y="428233"/>
            <a:ext cx="4977831" cy="91240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31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28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847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52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841019" y="2393639"/>
            <a:ext cx="334218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841019" y="3391194"/>
            <a:ext cx="334218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89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6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02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8065" y="425757"/>
            <a:ext cx="2487604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56245" y="425757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4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3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2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2AF83-D873-408A-8ABC-13271FC36FB5}" type="datetimeFigureOut">
              <a:rPr lang="it-IT" smtClean="0"/>
              <a:t>08/10/2019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76F-1930-4E6F-B63E-A809C16256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1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ttangolo 81"/>
          <p:cNvSpPr/>
          <p:nvPr/>
        </p:nvSpPr>
        <p:spPr>
          <a:xfrm>
            <a:off x="178380" y="7146898"/>
            <a:ext cx="7200000" cy="3384377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spcCol="0" rtlCol="0" anchor="ctr"/>
          <a:lstStyle/>
          <a:p>
            <a:pPr algn="ctr"/>
            <a:endParaRPr lang="it-IT"/>
          </a:p>
        </p:txBody>
      </p:sp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4" t="18910" r="24411" b="50000"/>
          <a:stretch/>
        </p:blipFill>
        <p:spPr bwMode="auto">
          <a:xfrm>
            <a:off x="178379" y="210200"/>
            <a:ext cx="7199999" cy="238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ttangolo 37"/>
          <p:cNvSpPr/>
          <p:nvPr/>
        </p:nvSpPr>
        <p:spPr>
          <a:xfrm>
            <a:off x="178378" y="210201"/>
            <a:ext cx="7200001" cy="2380315"/>
          </a:xfrm>
          <a:prstGeom prst="rect">
            <a:avLst/>
          </a:prstGeom>
          <a:solidFill>
            <a:srgbClr val="00559F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spcCol="0"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 flipV="1">
            <a:off x="178379" y="2598810"/>
            <a:ext cx="7200000" cy="4548089"/>
          </a:xfrm>
          <a:prstGeom prst="rect">
            <a:avLst/>
          </a:prstGeom>
          <a:solidFill>
            <a:srgbClr val="A9C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spcCol="0" rtlCol="0" anchor="ctr"/>
          <a:lstStyle/>
          <a:p>
            <a:pPr algn="ctr"/>
            <a:endParaRPr lang="it-IT"/>
          </a:p>
        </p:txBody>
      </p:sp>
      <p:sp>
        <p:nvSpPr>
          <p:cNvPr id="30" name="CasellaDiTesto 29"/>
          <p:cNvSpPr txBox="1"/>
          <p:nvPr/>
        </p:nvSpPr>
        <p:spPr>
          <a:xfrm>
            <a:off x="692497" y="3270523"/>
            <a:ext cx="2664296" cy="20518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chemeClr val="bg1"/>
                </a:solidFill>
                <a:cs typeface="Arial" panose="020B0604020202020204" pitchFamily="34" charset="0"/>
              </a:rPr>
              <a:t>Ore </a:t>
            </a:r>
            <a:r>
              <a:rPr lang="it-IT" altLang="it-IT" sz="9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14,30</a:t>
            </a:r>
            <a:endParaRPr lang="it-IT" altLang="it-IT" sz="9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rgbClr val="0070C0"/>
                </a:solidFill>
              </a:rPr>
              <a:t>Registrazione Partecipanti e </a:t>
            </a:r>
            <a:r>
              <a:rPr lang="it-IT" altLang="it-IT" sz="900" b="1" dirty="0" err="1">
                <a:solidFill>
                  <a:srgbClr val="0070C0"/>
                </a:solidFill>
              </a:rPr>
              <a:t>Pre</a:t>
            </a:r>
            <a:r>
              <a:rPr lang="it-IT" altLang="it-IT" sz="900" b="1" dirty="0">
                <a:solidFill>
                  <a:srgbClr val="0070C0"/>
                </a:solidFill>
              </a:rPr>
              <a:t> test di conoscenza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chemeClr val="bg1"/>
                </a:solidFill>
              </a:rPr>
              <a:t>Ore 14,45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rgbClr val="0070C0"/>
                </a:solidFill>
              </a:rPr>
              <a:t>Presentazione del corso</a:t>
            </a:r>
          </a:p>
          <a:p>
            <a:pPr>
              <a:lnSpc>
                <a:spcPts val="1000"/>
              </a:lnSpc>
            </a:pPr>
            <a:r>
              <a:rPr lang="it-IT" altLang="it-IT" sz="900" b="1" i="1" dirty="0" smtClean="0">
                <a:solidFill>
                  <a:srgbClr val="0070C0"/>
                </a:solidFill>
              </a:rPr>
              <a:t>Massimiliano Raponi</a:t>
            </a:r>
            <a:endParaRPr lang="it-IT" altLang="it-IT" sz="900" i="1" dirty="0">
              <a:solidFill>
                <a:srgbClr val="0070C0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chemeClr val="bg1"/>
                </a:solidFill>
              </a:rPr>
              <a:t>Ore </a:t>
            </a:r>
            <a:r>
              <a:rPr lang="it-IT" altLang="it-IT" sz="900" b="1" dirty="0" smtClean="0">
                <a:solidFill>
                  <a:schemeClr val="bg1"/>
                </a:solidFill>
              </a:rPr>
              <a:t>15,00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rgbClr val="0070C0"/>
                </a:solidFill>
              </a:rPr>
              <a:t>UA1. </a:t>
            </a:r>
            <a:r>
              <a:rPr lang="it-IT" altLang="it-IT" sz="900" b="1" dirty="0">
                <a:solidFill>
                  <a:srgbClr val="0070C0"/>
                </a:solidFill>
              </a:rPr>
              <a:t>Le basi della </a:t>
            </a:r>
            <a:r>
              <a:rPr lang="it-IT" altLang="it-IT" sz="900" b="1" dirty="0" smtClean="0">
                <a:solidFill>
                  <a:srgbClr val="0070C0"/>
                </a:solidFill>
              </a:rPr>
              <a:t>farmacovigilanza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rgbClr val="0070C0"/>
                </a:solidFill>
              </a:rPr>
              <a:t>Tiziana Corsetti/Luigi Bellante</a:t>
            </a:r>
            <a:endParaRPr lang="it-IT" altLang="it-IT" sz="900" b="1" dirty="0">
              <a:solidFill>
                <a:srgbClr val="0070C0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chemeClr val="bg1"/>
                </a:solidFill>
              </a:rPr>
              <a:t>Ore 16,00</a:t>
            </a:r>
            <a:endParaRPr lang="it-IT" altLang="it-IT" sz="900" b="1" dirty="0">
              <a:solidFill>
                <a:schemeClr val="bg1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rgbClr val="0070C0"/>
                </a:solidFill>
              </a:rPr>
              <a:t>UA2. Come segnalare le sospette reazioni avverse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 smtClean="0">
                <a:solidFill>
                  <a:srgbClr val="0070C0"/>
                </a:solidFill>
              </a:rPr>
              <a:t>Tiziana Corsetti/Luigi Bellante</a:t>
            </a:r>
            <a:endParaRPr lang="it-IT" altLang="it-IT" sz="900" i="1" dirty="0">
              <a:solidFill>
                <a:srgbClr val="0070C0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chemeClr val="bg1"/>
                </a:solidFill>
              </a:rPr>
              <a:t>Ore </a:t>
            </a:r>
            <a:r>
              <a:rPr lang="it-IT" altLang="it-IT" sz="900" b="1" dirty="0" smtClean="0">
                <a:solidFill>
                  <a:schemeClr val="bg1"/>
                </a:solidFill>
              </a:rPr>
              <a:t>16,30</a:t>
            </a:r>
            <a:endParaRPr lang="it-IT" altLang="it-IT" sz="900" b="1" dirty="0">
              <a:solidFill>
                <a:schemeClr val="bg1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rgbClr val="0070C0"/>
                </a:solidFill>
              </a:rPr>
              <a:t>UA3. Come riconoscere le sospette reazioni avverse : discussione su casi di studio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rgbClr val="0070C0"/>
                </a:solidFill>
              </a:rPr>
              <a:t>Nadia Mores</a:t>
            </a:r>
          </a:p>
          <a:p>
            <a:pPr>
              <a:lnSpc>
                <a:spcPts val="1000"/>
              </a:lnSpc>
            </a:pPr>
            <a:endParaRPr lang="it-IT" altLang="it-IT" sz="900" dirty="0">
              <a:solidFill>
                <a:srgbClr val="0070C0"/>
              </a:solidFill>
            </a:endParaRPr>
          </a:p>
        </p:txBody>
      </p:sp>
      <p:sp>
        <p:nvSpPr>
          <p:cNvPr id="34" name="Titolo 1"/>
          <p:cNvSpPr>
            <a:spLocks noGrp="1"/>
          </p:cNvSpPr>
          <p:nvPr>
            <p:ph type="ctrTitle"/>
          </p:nvPr>
        </p:nvSpPr>
        <p:spPr>
          <a:xfrm>
            <a:off x="362383" y="810196"/>
            <a:ext cx="5938528" cy="1800200"/>
          </a:xfrm>
        </p:spPr>
        <p:txBody>
          <a:bodyPr anchor="t">
            <a:noAutofit/>
          </a:bodyPr>
          <a:lstStyle/>
          <a:p>
            <a:r>
              <a:rPr lang="it-IT" sz="2800" b="1" i="1" dirty="0">
                <a:solidFill>
                  <a:srgbClr val="00B0F0"/>
                </a:solidFill>
              </a:rPr>
              <a:t>“La farmacovigilanza in ambito pediatrico: perché, quando, come segnalare </a:t>
            </a:r>
            <a:r>
              <a:rPr lang="it-IT" sz="2800" b="1" i="1">
                <a:solidFill>
                  <a:srgbClr val="00B0F0"/>
                </a:solidFill>
              </a:rPr>
              <a:t>le </a:t>
            </a:r>
            <a:r>
              <a:rPr lang="it-IT" sz="2800" b="1" i="1" smtClean="0">
                <a:solidFill>
                  <a:srgbClr val="00B0F0"/>
                </a:solidFill>
              </a:rPr>
              <a:t>reazioni </a:t>
            </a:r>
            <a:r>
              <a:rPr lang="it-IT" sz="2800" b="1" i="1" dirty="0">
                <a:solidFill>
                  <a:srgbClr val="00B0F0"/>
                </a:solidFill>
              </a:rPr>
              <a:t>avverse da farmaci”</a:t>
            </a:r>
            <a:r>
              <a:rPr lang="it-IT" sz="2000" dirty="0">
                <a:solidFill>
                  <a:srgbClr val="00B0F0"/>
                </a:solidFill>
              </a:rPr>
              <a:t/>
            </a:r>
            <a:br>
              <a:rPr lang="it-IT" sz="2000" dirty="0">
                <a:solidFill>
                  <a:srgbClr val="00B0F0"/>
                </a:solidFill>
              </a:rPr>
            </a:br>
            <a:endParaRPr lang="it-IT" sz="2800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Connettore 1 36"/>
          <p:cNvCxnSpPr/>
          <p:nvPr/>
        </p:nvCxnSpPr>
        <p:spPr>
          <a:xfrm>
            <a:off x="464177" y="810196"/>
            <a:ext cx="3154232" cy="0"/>
          </a:xfrm>
          <a:prstGeom prst="line">
            <a:avLst/>
          </a:prstGeom>
          <a:ln w="12700">
            <a:solidFill>
              <a:srgbClr val="A9C7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itolo 1"/>
          <p:cNvSpPr txBox="1">
            <a:spLocks/>
          </p:cNvSpPr>
          <p:nvPr/>
        </p:nvSpPr>
        <p:spPr>
          <a:xfrm>
            <a:off x="416607" y="162124"/>
            <a:ext cx="5452256" cy="1656184"/>
          </a:xfrm>
          <a:prstGeom prst="rect">
            <a:avLst/>
          </a:prstGeom>
        </p:spPr>
        <p:txBody>
          <a:bodyPr vert="horz" lIns="99569" tIns="49785" rIns="99569" bIns="49785" rtlCol="0" anchor="t">
            <a:normAutofit/>
          </a:bodyPr>
          <a:lstStyle>
            <a:lvl1pPr algn="ctr" defTabSz="99569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600"/>
              </a:lnSpc>
            </a:pPr>
            <a:r>
              <a:rPr lang="it-IT" sz="1600" dirty="0" smtClean="0">
                <a:solidFill>
                  <a:srgbClr val="A9C7E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12/11/ 2019</a:t>
            </a:r>
          </a:p>
          <a:p>
            <a:pPr algn="l">
              <a:lnSpc>
                <a:spcPts val="600"/>
              </a:lnSpc>
              <a:defRPr/>
            </a:pPr>
            <a:r>
              <a:rPr lang="it-IT" altLang="it-IT" sz="1200" b="1" dirty="0">
                <a:solidFill>
                  <a:srgbClr val="A9C7E5"/>
                </a:solidFill>
              </a:rPr>
              <a:t>Aula M. Salviati 3</a:t>
            </a:r>
            <a:r>
              <a:rPr lang="it-IT" altLang="it-IT" sz="1200" b="1" dirty="0" smtClean="0">
                <a:solidFill>
                  <a:srgbClr val="A9C7E5"/>
                </a:solidFill>
              </a:rPr>
              <a:t> P.zza </a:t>
            </a:r>
            <a:r>
              <a:rPr lang="it-IT" altLang="it-IT" sz="1200" b="1" dirty="0">
                <a:solidFill>
                  <a:srgbClr val="A9C7E5"/>
                </a:solidFill>
              </a:rPr>
              <a:t>S. Onofrio, 4</a:t>
            </a:r>
          </a:p>
          <a:p>
            <a:pPr algn="l">
              <a:lnSpc>
                <a:spcPts val="3600"/>
              </a:lnSpc>
            </a:pPr>
            <a:endParaRPr lang="it-IT" sz="2000" dirty="0">
              <a:solidFill>
                <a:srgbClr val="00B0F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orta 41"/>
          <p:cNvSpPr/>
          <p:nvPr/>
        </p:nvSpPr>
        <p:spPr>
          <a:xfrm rot="5400000">
            <a:off x="5868863" y="9269526"/>
            <a:ext cx="3133958" cy="3133958"/>
          </a:xfrm>
          <a:prstGeom prst="pie">
            <a:avLst>
              <a:gd name="adj1" fmla="val 5399416"/>
              <a:gd name="adj2" fmla="val 1080048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pic>
        <p:nvPicPr>
          <p:cNvPr id="1026" name="Picture 2" descr="D:\Ospedale Pediatrico Bambino Gesù\2017\Format Locandina PBLS\Materiale\Opbg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903" y="9817719"/>
            <a:ext cx="1085373" cy="56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Connettore 1 52"/>
          <p:cNvCxnSpPr/>
          <p:nvPr/>
        </p:nvCxnSpPr>
        <p:spPr>
          <a:xfrm>
            <a:off x="362383" y="9523164"/>
            <a:ext cx="5756805" cy="0"/>
          </a:xfrm>
          <a:prstGeom prst="line">
            <a:avLst/>
          </a:prstGeom>
          <a:ln w="12700">
            <a:solidFill>
              <a:srgbClr val="A9C7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con singolo angolo arrotondato 1"/>
          <p:cNvSpPr/>
          <p:nvPr/>
        </p:nvSpPr>
        <p:spPr>
          <a:xfrm rot="10800000">
            <a:off x="5196282" y="126500"/>
            <a:ext cx="2221903" cy="561724"/>
          </a:xfrm>
          <a:prstGeom prst="round1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Titolo 1"/>
          <p:cNvSpPr txBox="1">
            <a:spLocks/>
          </p:cNvSpPr>
          <p:nvPr/>
        </p:nvSpPr>
        <p:spPr>
          <a:xfrm>
            <a:off x="4836236" y="126500"/>
            <a:ext cx="2565905" cy="540060"/>
          </a:xfrm>
          <a:prstGeom prst="rect">
            <a:avLst/>
          </a:prstGeom>
        </p:spPr>
        <p:txBody>
          <a:bodyPr vert="horz" lIns="99569" tIns="49785" rIns="99569" bIns="49785" rtlCol="0" anchor="t">
            <a:noAutofit/>
          </a:bodyPr>
          <a:lstStyle>
            <a:lvl1pPr algn="ctr" defTabSz="99569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3200"/>
              </a:lnSpc>
            </a:pPr>
            <a:r>
              <a:rPr lang="it-IT" sz="1800" dirty="0" smtClean="0">
                <a:ln w="9525">
                  <a:solidFill>
                    <a:srgbClr val="0070C0"/>
                  </a:solidFill>
                </a:ln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PROGRAMMA</a:t>
            </a:r>
            <a:endParaRPr lang="it-IT" sz="1800" dirty="0">
              <a:ln w="9525">
                <a:solidFill>
                  <a:srgbClr val="0070C0"/>
                </a:solidFill>
              </a:ln>
              <a:solidFill>
                <a:srgbClr val="0070C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756643" y="7723873"/>
            <a:ext cx="3176214" cy="95784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4657" tIns="32329" rIns="64657" bIns="32329" numCol="1" spcCol="203645">
            <a:spAutoFit/>
          </a:bodyPr>
          <a:lstStyle/>
          <a:p>
            <a:pPr>
              <a:defRPr/>
            </a:pPr>
            <a:endParaRPr lang="it-IT" altLang="it-IT" sz="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altLang="it-IT" sz="1000" b="1" dirty="0">
                <a:solidFill>
                  <a:srgbClr val="A9C7E5"/>
                </a:solidFill>
                <a:latin typeface="+mj-lt"/>
                <a:cs typeface="Arial" panose="020B0604020202020204" pitchFamily="34" charset="0"/>
              </a:rPr>
              <a:t>Iscrizioni:</a:t>
            </a:r>
          </a:p>
          <a:p>
            <a:pPr>
              <a:defRPr/>
            </a:pP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Saranno  accettate le prime 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30 </a:t>
            </a: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iscrizioni.</a:t>
            </a:r>
          </a:p>
          <a:p>
            <a:pPr>
              <a:defRPr/>
            </a:pP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E’ obbligatorio effettuare l’iscrizione on line su: http://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www.formazione.ospedalebambinogesu.it</a:t>
            </a: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/  inserendo il codice di 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riscatto </a:t>
            </a:r>
            <a:r>
              <a:rPr 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4ZT1912Q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riservato al personale interno dell’Ospedale.</a:t>
            </a:r>
            <a:endParaRPr lang="it-IT" altLang="it-IT" sz="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endParaRPr lang="it-IT" altLang="it-IT" sz="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324247" y="2686310"/>
            <a:ext cx="4511989" cy="462999"/>
            <a:chOff x="582044" y="3510523"/>
            <a:chExt cx="4511989" cy="462999"/>
          </a:xfrm>
        </p:grpSpPr>
        <p:sp>
          <p:nvSpPr>
            <p:cNvPr id="46" name="Ovale 45"/>
            <p:cNvSpPr/>
            <p:nvPr/>
          </p:nvSpPr>
          <p:spPr>
            <a:xfrm>
              <a:off x="582044" y="3510523"/>
              <a:ext cx="432222" cy="432222"/>
            </a:xfrm>
            <a:prstGeom prst="ellipse">
              <a:avLst/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Text Box 12"/>
            <p:cNvSpPr txBox="1">
              <a:spLocks noChangeArrowheads="1"/>
            </p:cNvSpPr>
            <p:nvPr/>
          </p:nvSpPr>
          <p:spPr bwMode="auto">
            <a:xfrm>
              <a:off x="1003822" y="3538901"/>
              <a:ext cx="4090211" cy="434621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64657" tIns="32329" rIns="64657" bIns="32329" numCol="2" spcCol="203645">
              <a:spAutoFit/>
            </a:bodyPr>
            <a:lstStyle/>
            <a:p>
              <a:pPr>
                <a:defRPr/>
              </a:pPr>
              <a:r>
                <a:rPr lang="it-IT" altLang="it-IT" sz="1200" dirty="0" smtClean="0">
                  <a:ln w="317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 Black" panose="020B0A04020102020204" pitchFamily="34" charset="0"/>
                  <a:ea typeface="+mj-ea"/>
                  <a:cs typeface="Arial" panose="020B0604020202020204" pitchFamily="34" charset="0"/>
                </a:rPr>
                <a:t>PROGRAMMA</a:t>
              </a:r>
            </a:p>
            <a:p>
              <a:pPr>
                <a:defRPr/>
              </a:pPr>
              <a:r>
                <a:rPr lang="it-IT" altLang="it-IT" sz="1200" dirty="0" smtClean="0">
                  <a:ln w="317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 Black" panose="020B0A04020102020204" pitchFamily="34" charset="0"/>
                  <a:ea typeface="+mj-ea"/>
                  <a:cs typeface="Arial" panose="020B0604020202020204" pitchFamily="34" charset="0"/>
                </a:rPr>
                <a:t>SCIENTIFICO</a:t>
              </a:r>
            </a:p>
          </p:txBody>
        </p:sp>
      </p:grpSp>
      <p:sp>
        <p:nvSpPr>
          <p:cNvPr id="51" name="CasellaDiTesto 50"/>
          <p:cNvSpPr txBox="1"/>
          <p:nvPr/>
        </p:nvSpPr>
        <p:spPr>
          <a:xfrm>
            <a:off x="3932857" y="3270523"/>
            <a:ext cx="2576205" cy="64120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chemeClr val="bg1"/>
                </a:solidFill>
              </a:rPr>
              <a:t>Ore </a:t>
            </a:r>
            <a:r>
              <a:rPr lang="it-IT" altLang="it-IT" sz="900" b="1" dirty="0" smtClean="0">
                <a:solidFill>
                  <a:schemeClr val="bg1"/>
                </a:solidFill>
              </a:rPr>
              <a:t>17,00</a:t>
            </a:r>
            <a:endParaRPr lang="it-IT" altLang="it-IT" sz="900" b="1" dirty="0" smtClean="0">
              <a:solidFill>
                <a:srgbClr val="0070C0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rgbClr val="0070C0"/>
                </a:solidFill>
              </a:rPr>
              <a:t>UA4. Segnaliamo le sospette reazioni avverse : 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rgbClr val="0070C0"/>
                </a:solidFill>
              </a:rPr>
              <a:t>Esercitazioni in piccoli gruppi e discussione</a:t>
            </a: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chemeClr val="bg1"/>
                </a:solidFill>
              </a:rPr>
              <a:t>Ore </a:t>
            </a:r>
            <a:r>
              <a:rPr lang="it-IT" altLang="it-IT" sz="900" b="1" dirty="0" smtClean="0">
                <a:solidFill>
                  <a:schemeClr val="bg1"/>
                </a:solidFill>
              </a:rPr>
              <a:t>18,00</a:t>
            </a:r>
            <a:endParaRPr lang="it-IT" altLang="it-IT" sz="900" b="1" dirty="0">
              <a:solidFill>
                <a:srgbClr val="0070C0"/>
              </a:solidFill>
            </a:endParaRPr>
          </a:p>
          <a:p>
            <a:pPr>
              <a:lnSpc>
                <a:spcPts val="1000"/>
              </a:lnSpc>
            </a:pPr>
            <a:r>
              <a:rPr lang="it-IT" altLang="it-IT" sz="900" b="1" dirty="0">
                <a:solidFill>
                  <a:srgbClr val="0070C0"/>
                </a:solidFill>
              </a:rPr>
              <a:t>Test e chiusura del </a:t>
            </a:r>
            <a:r>
              <a:rPr lang="it-IT" altLang="it-IT" sz="900" b="1" dirty="0" err="1">
                <a:solidFill>
                  <a:srgbClr val="0070C0"/>
                </a:solidFill>
              </a:rPr>
              <a:t>cors</a:t>
            </a:r>
            <a:endParaRPr lang="it-IT" altLang="it-IT" sz="900" b="1" dirty="0">
              <a:solidFill>
                <a:srgbClr val="0070C0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16607" y="5575956"/>
            <a:ext cx="6676392" cy="677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altLang="it-IT" sz="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algn="just"/>
            <a:r>
              <a:rPr lang="it-IT" altLang="it-IT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OBIETTIVO FORMATIVO </a:t>
            </a:r>
            <a:r>
              <a:rPr lang="it-IT" altLang="it-IT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DELL’EVENTO </a:t>
            </a:r>
            <a:r>
              <a:rPr lang="it-IT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: (25) farmaco epidemiologia, </a:t>
            </a:r>
            <a:r>
              <a:rPr lang="it-IT" altLang="it-IT" sz="1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farmacoeconomia</a:t>
            </a:r>
            <a:r>
              <a:rPr lang="it-IT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farmacovigilanza</a:t>
            </a:r>
            <a:endParaRPr lang="it-IT" altLang="it-IT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algn="just">
              <a:lnSpc>
                <a:spcPts val="1131"/>
              </a:lnSpc>
              <a:spcBef>
                <a:spcPct val="10000"/>
              </a:spcBef>
            </a:pPr>
            <a:endParaRPr lang="it-IT" altLang="it-IT" sz="900" b="1" dirty="0">
              <a:solidFill>
                <a:srgbClr val="0070C0"/>
              </a:solidFill>
            </a:endParaRPr>
          </a:p>
          <a:p>
            <a:pPr>
              <a:lnSpc>
                <a:spcPts val="1131"/>
              </a:lnSpc>
              <a:spcBef>
                <a:spcPct val="10000"/>
              </a:spcBef>
            </a:pPr>
            <a:r>
              <a:rPr lang="it-IT" altLang="it-IT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it-IT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Responsabile Scientifico : Tiziana Corsetti</a:t>
            </a:r>
            <a:endParaRPr lang="it-IT" altLang="it-IT" sz="1000" i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78" name="Connettore 1 77"/>
          <p:cNvCxnSpPr/>
          <p:nvPr/>
        </p:nvCxnSpPr>
        <p:spPr>
          <a:xfrm>
            <a:off x="362383" y="5562724"/>
            <a:ext cx="6802624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12"/>
          <p:cNvSpPr txBox="1">
            <a:spLocks noChangeArrowheads="1"/>
          </p:cNvSpPr>
          <p:nvPr/>
        </p:nvSpPr>
        <p:spPr bwMode="auto">
          <a:xfrm>
            <a:off x="4117639" y="7723873"/>
            <a:ext cx="3047368" cy="132717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4657" tIns="32329" rIns="64657" bIns="32329" numCol="1" spcCol="203645">
            <a:spAutoFit/>
          </a:bodyPr>
          <a:lstStyle/>
          <a:p>
            <a:pPr>
              <a:defRPr/>
            </a:pPr>
            <a:r>
              <a:rPr lang="it-IT" altLang="it-IT" sz="1000" b="1" dirty="0" smtClean="0">
                <a:solidFill>
                  <a:srgbClr val="A9C7E5"/>
                </a:solidFill>
                <a:latin typeface="+mj-lt"/>
                <a:cs typeface="Arial" panose="020B0604020202020204" pitchFamily="34" charset="0"/>
              </a:rPr>
              <a:t>Educazione </a:t>
            </a:r>
            <a:r>
              <a:rPr lang="it-IT" altLang="it-IT" sz="1000" b="1" dirty="0">
                <a:solidFill>
                  <a:srgbClr val="A9C7E5"/>
                </a:solidFill>
                <a:latin typeface="+mj-lt"/>
                <a:cs typeface="Arial" panose="020B0604020202020204" pitchFamily="34" charset="0"/>
              </a:rPr>
              <a:t>Continua in Medicina (ECM)</a:t>
            </a:r>
          </a:p>
          <a:p>
            <a:pPr>
              <a:defRPr/>
            </a:pP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Al Corso sono stati assegnati n. 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3,3 </a:t>
            </a: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crediti formativi per le figure professionali di: Medico Chirurgo (Tutte le professioni); Infermiere;  Infermiere 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Pediatrico</a:t>
            </a:r>
            <a:r>
              <a:rPr lang="en-GB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GB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e </a:t>
            </a:r>
            <a:r>
              <a:rPr lang="en-GB" altLang="it-IT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Farmacista</a:t>
            </a:r>
            <a:endParaRPr lang="en-GB" altLang="it-IT" sz="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endParaRPr lang="it-IT" altLang="it-IT" sz="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Il rilascio dei crediti è subordinato all’effettiva presenza del partecipante all’intero evento 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verificata </a:t>
            </a: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attraverso la registrazione manuale (firma entrata/uscita), alla compilazione del </a:t>
            </a:r>
            <a:r>
              <a:rPr lang="it-IT" altLang="it-IT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questionario di gradimento online e </a:t>
            </a:r>
            <a:r>
              <a:rPr lang="it-IT" altLang="it-IT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al superamento della prova di valutazione prevista.</a:t>
            </a:r>
          </a:p>
        </p:txBody>
      </p:sp>
      <p:sp>
        <p:nvSpPr>
          <p:cNvPr id="84" name="Ovale 83"/>
          <p:cNvSpPr/>
          <p:nvPr/>
        </p:nvSpPr>
        <p:spPr>
          <a:xfrm>
            <a:off x="324421" y="7252308"/>
            <a:ext cx="432222" cy="432222"/>
          </a:xfrm>
          <a:prstGeom prst="ellipse">
            <a:avLst/>
          </a:prstGeom>
          <a:solidFill>
            <a:srgbClr val="0070C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5" name="Text Box 12"/>
          <p:cNvSpPr txBox="1">
            <a:spLocks noChangeArrowheads="1"/>
          </p:cNvSpPr>
          <p:nvPr/>
        </p:nvSpPr>
        <p:spPr bwMode="auto">
          <a:xfrm>
            <a:off x="746199" y="7280686"/>
            <a:ext cx="4186608" cy="403844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4657" tIns="32329" rIns="64657" bIns="32329" numCol="2" spcCol="203645">
            <a:spAutoFit/>
          </a:bodyPr>
          <a:lstStyle/>
          <a:p>
            <a:pPr>
              <a:defRPr/>
            </a:pPr>
            <a:r>
              <a:rPr lang="it-IT" altLang="it-IT" sz="1100" dirty="0" smtClean="0">
                <a:ln w="6350">
                  <a:solidFill>
                    <a:srgbClr val="0070C0"/>
                  </a:solidFill>
                </a:ln>
                <a:solidFill>
                  <a:srgbClr val="0070C0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INFORMAZIONI</a:t>
            </a:r>
          </a:p>
          <a:p>
            <a:pPr>
              <a:defRPr/>
            </a:pPr>
            <a:r>
              <a:rPr lang="it-IT" altLang="it-IT" sz="1100" dirty="0" smtClean="0">
                <a:ln w="6350">
                  <a:solidFill>
                    <a:srgbClr val="0070C0"/>
                  </a:solidFill>
                </a:ln>
                <a:solidFill>
                  <a:srgbClr val="0070C0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GENERALI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339389" y="9602430"/>
            <a:ext cx="377825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900"/>
              </a:lnSpc>
              <a:defRPr/>
            </a:pP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SEGRETERIA ORGANIZZATIVA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Servizio Eventi Formativi Educazione Continua in Medicina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Ospedale Pediatrico Bambino Gesù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P.zza S. Onofrio, 4 00165 Roma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altLang="it-IT" sz="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06/68594758 </a:t>
            </a: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Fax: 06/68592443</a:t>
            </a:r>
          </a:p>
          <a:p>
            <a:pPr>
              <a:lnSpc>
                <a:spcPts val="900"/>
              </a:lnSpc>
              <a:defRPr/>
            </a:pP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it-IT" altLang="it-IT" sz="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formazioneaziendale@opbg.net</a:t>
            </a:r>
            <a:r>
              <a:rPr lang="it-IT" altLang="it-IT" sz="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www.ospedalebambinogesu.it</a:t>
            </a:r>
          </a:p>
        </p:txBody>
      </p:sp>
      <p:grpSp>
        <p:nvGrpSpPr>
          <p:cNvPr id="28" name="Gruppo 27"/>
          <p:cNvGrpSpPr/>
          <p:nvPr/>
        </p:nvGrpSpPr>
        <p:grpSpPr>
          <a:xfrm>
            <a:off x="480853" y="3172985"/>
            <a:ext cx="119008" cy="2258955"/>
            <a:chOff x="438011" y="5850916"/>
            <a:chExt cx="119008" cy="2258955"/>
          </a:xfrm>
        </p:grpSpPr>
        <p:cxnSp>
          <p:nvCxnSpPr>
            <p:cNvPr id="29" name="Connettore 1 28"/>
            <p:cNvCxnSpPr/>
            <p:nvPr/>
          </p:nvCxnSpPr>
          <p:spPr>
            <a:xfrm flipV="1">
              <a:off x="497429" y="5850916"/>
              <a:ext cx="0" cy="2258955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e 30"/>
            <p:cNvSpPr/>
            <p:nvPr/>
          </p:nvSpPr>
          <p:spPr>
            <a:xfrm>
              <a:off x="438011" y="5955572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Ovale 31"/>
            <p:cNvSpPr/>
            <p:nvPr/>
          </p:nvSpPr>
          <p:spPr>
            <a:xfrm>
              <a:off x="438011" y="6225545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Ovale 32"/>
            <p:cNvSpPr/>
            <p:nvPr/>
          </p:nvSpPr>
          <p:spPr>
            <a:xfrm>
              <a:off x="438011" y="6726064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Ovale 35"/>
            <p:cNvSpPr/>
            <p:nvPr/>
          </p:nvSpPr>
          <p:spPr>
            <a:xfrm>
              <a:off x="438011" y="7240753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Ovale 38"/>
            <p:cNvSpPr/>
            <p:nvPr/>
          </p:nvSpPr>
          <p:spPr>
            <a:xfrm>
              <a:off x="438011" y="7865514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4" name="Gruppo 43"/>
          <p:cNvGrpSpPr/>
          <p:nvPr/>
        </p:nvGrpSpPr>
        <p:grpSpPr>
          <a:xfrm>
            <a:off x="3733631" y="3165194"/>
            <a:ext cx="119008" cy="1877245"/>
            <a:chOff x="438011" y="5850916"/>
            <a:chExt cx="119008" cy="1877245"/>
          </a:xfrm>
        </p:grpSpPr>
        <p:cxnSp>
          <p:nvCxnSpPr>
            <p:cNvPr id="49" name="Connettore 1 48"/>
            <p:cNvCxnSpPr/>
            <p:nvPr/>
          </p:nvCxnSpPr>
          <p:spPr>
            <a:xfrm flipV="1">
              <a:off x="497429" y="5850916"/>
              <a:ext cx="0" cy="1877245"/>
            </a:xfrm>
            <a:prstGeom prst="line">
              <a:avLst/>
            </a:prstGeom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e 49"/>
            <p:cNvSpPr/>
            <p:nvPr/>
          </p:nvSpPr>
          <p:spPr>
            <a:xfrm>
              <a:off x="438011" y="5955572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Ovale 51"/>
            <p:cNvSpPr/>
            <p:nvPr/>
          </p:nvSpPr>
          <p:spPr>
            <a:xfrm>
              <a:off x="438011" y="6596004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Ovale 53"/>
            <p:cNvSpPr/>
            <p:nvPr/>
          </p:nvSpPr>
          <p:spPr>
            <a:xfrm>
              <a:off x="438011" y="7102483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Ovale 54"/>
            <p:cNvSpPr/>
            <p:nvPr/>
          </p:nvSpPr>
          <p:spPr>
            <a:xfrm>
              <a:off x="438011" y="7473156"/>
              <a:ext cx="119008" cy="119008"/>
            </a:xfrm>
            <a:prstGeom prst="ellipse">
              <a:avLst/>
            </a:prstGeom>
            <a:solidFill>
              <a:srgbClr val="F6F6F6"/>
            </a:solidFill>
            <a:ln w="12700">
              <a:solidFill>
                <a:srgbClr val="A9C7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9" name="Shape 2531"/>
          <p:cNvSpPr/>
          <p:nvPr/>
        </p:nvSpPr>
        <p:spPr>
          <a:xfrm>
            <a:off x="442911" y="2768163"/>
            <a:ext cx="196269" cy="263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7200" y="20618"/>
                </a:lnTo>
                <a:lnTo>
                  <a:pt x="72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6000" y="20618"/>
                </a:moveTo>
                <a:lnTo>
                  <a:pt x="3600" y="20618"/>
                </a:lnTo>
                <a:cubicBezTo>
                  <a:pt x="2937" y="20618"/>
                  <a:pt x="2400" y="20179"/>
                  <a:pt x="2400" y="19636"/>
                </a:cubicBezTo>
                <a:lnTo>
                  <a:pt x="2400" y="18655"/>
                </a:lnTo>
                <a:lnTo>
                  <a:pt x="3000" y="18655"/>
                </a:lnTo>
                <a:cubicBezTo>
                  <a:pt x="3332" y="18655"/>
                  <a:pt x="3600" y="18435"/>
                  <a:pt x="3600" y="18164"/>
                </a:cubicBezTo>
                <a:cubicBezTo>
                  <a:pt x="3600" y="17893"/>
                  <a:pt x="3332" y="17673"/>
                  <a:pt x="3000" y="17673"/>
                </a:cubicBezTo>
                <a:lnTo>
                  <a:pt x="2400" y="17673"/>
                </a:lnTo>
                <a:lnTo>
                  <a:pt x="2400" y="15709"/>
                </a:lnTo>
                <a:lnTo>
                  <a:pt x="3000" y="15709"/>
                </a:lnTo>
                <a:cubicBezTo>
                  <a:pt x="3332" y="15709"/>
                  <a:pt x="3600" y="15490"/>
                  <a:pt x="3600" y="15218"/>
                </a:cubicBezTo>
                <a:cubicBezTo>
                  <a:pt x="3600" y="14947"/>
                  <a:pt x="3332" y="14727"/>
                  <a:pt x="3000" y="14727"/>
                </a:cubicBezTo>
                <a:lnTo>
                  <a:pt x="2400" y="14727"/>
                </a:lnTo>
                <a:lnTo>
                  <a:pt x="2400" y="12764"/>
                </a:lnTo>
                <a:lnTo>
                  <a:pt x="3000" y="12764"/>
                </a:lnTo>
                <a:cubicBezTo>
                  <a:pt x="3332" y="12764"/>
                  <a:pt x="3600" y="12544"/>
                  <a:pt x="3600" y="12273"/>
                </a:cubicBezTo>
                <a:cubicBezTo>
                  <a:pt x="3600" y="12002"/>
                  <a:pt x="3332" y="11782"/>
                  <a:pt x="3000" y="11782"/>
                </a:cubicBezTo>
                <a:lnTo>
                  <a:pt x="2400" y="11782"/>
                </a:lnTo>
                <a:lnTo>
                  <a:pt x="2400" y="9818"/>
                </a:lnTo>
                <a:lnTo>
                  <a:pt x="3000" y="9818"/>
                </a:lnTo>
                <a:cubicBezTo>
                  <a:pt x="3332" y="9818"/>
                  <a:pt x="3600" y="9599"/>
                  <a:pt x="3600" y="9327"/>
                </a:cubicBezTo>
                <a:cubicBezTo>
                  <a:pt x="3600" y="9056"/>
                  <a:pt x="3332" y="8836"/>
                  <a:pt x="3000" y="8836"/>
                </a:cubicBezTo>
                <a:lnTo>
                  <a:pt x="2400" y="8836"/>
                </a:lnTo>
                <a:lnTo>
                  <a:pt x="2400" y="6873"/>
                </a:lnTo>
                <a:lnTo>
                  <a:pt x="3000" y="6873"/>
                </a:lnTo>
                <a:cubicBezTo>
                  <a:pt x="3332" y="6873"/>
                  <a:pt x="3600" y="6653"/>
                  <a:pt x="3600" y="6382"/>
                </a:cubicBezTo>
                <a:cubicBezTo>
                  <a:pt x="3600" y="6111"/>
                  <a:pt x="3332" y="5891"/>
                  <a:pt x="3000" y="5891"/>
                </a:cubicBezTo>
                <a:lnTo>
                  <a:pt x="2400" y="5891"/>
                </a:lnTo>
                <a:lnTo>
                  <a:pt x="2400" y="3927"/>
                </a:lnTo>
                <a:lnTo>
                  <a:pt x="3000" y="3927"/>
                </a:lnTo>
                <a:cubicBezTo>
                  <a:pt x="3332" y="3927"/>
                  <a:pt x="3600" y="3708"/>
                  <a:pt x="3600" y="3436"/>
                </a:cubicBezTo>
                <a:cubicBezTo>
                  <a:pt x="3600" y="3166"/>
                  <a:pt x="3332" y="2945"/>
                  <a:pt x="3000" y="2945"/>
                </a:cubicBezTo>
                <a:lnTo>
                  <a:pt x="2400" y="2945"/>
                </a:lnTo>
                <a:lnTo>
                  <a:pt x="2400" y="1964"/>
                </a:lnTo>
                <a:cubicBezTo>
                  <a:pt x="2400" y="1422"/>
                  <a:pt x="2937" y="982"/>
                  <a:pt x="3600" y="982"/>
                </a:cubicBezTo>
                <a:lnTo>
                  <a:pt x="6000" y="982"/>
                </a:lnTo>
                <a:cubicBezTo>
                  <a:pt x="6000" y="982"/>
                  <a:pt x="6000" y="20618"/>
                  <a:pt x="6000" y="20618"/>
                </a:cubicBezTo>
                <a:close/>
                <a:moveTo>
                  <a:pt x="19200" y="0"/>
                </a:moveTo>
                <a:lnTo>
                  <a:pt x="3600" y="0"/>
                </a:lnTo>
                <a:cubicBezTo>
                  <a:pt x="2275" y="0"/>
                  <a:pt x="1200" y="879"/>
                  <a:pt x="1200" y="1964"/>
                </a:cubicBezTo>
                <a:lnTo>
                  <a:pt x="1200" y="2945"/>
                </a:lnTo>
                <a:lnTo>
                  <a:pt x="600" y="2945"/>
                </a:lnTo>
                <a:cubicBezTo>
                  <a:pt x="268" y="2945"/>
                  <a:pt x="0" y="3166"/>
                  <a:pt x="0" y="3436"/>
                </a:cubicBezTo>
                <a:cubicBezTo>
                  <a:pt x="0" y="3708"/>
                  <a:pt x="268" y="3927"/>
                  <a:pt x="600" y="3927"/>
                </a:cubicBezTo>
                <a:lnTo>
                  <a:pt x="1200" y="3927"/>
                </a:lnTo>
                <a:lnTo>
                  <a:pt x="1200" y="5891"/>
                </a:lnTo>
                <a:lnTo>
                  <a:pt x="600" y="5891"/>
                </a:lnTo>
                <a:cubicBezTo>
                  <a:pt x="268" y="5891"/>
                  <a:pt x="0" y="6111"/>
                  <a:pt x="0" y="6382"/>
                </a:cubicBezTo>
                <a:cubicBezTo>
                  <a:pt x="0" y="6653"/>
                  <a:pt x="268" y="6873"/>
                  <a:pt x="600" y="6873"/>
                </a:cubicBezTo>
                <a:lnTo>
                  <a:pt x="1200" y="6873"/>
                </a:lnTo>
                <a:lnTo>
                  <a:pt x="1200" y="8836"/>
                </a:lnTo>
                <a:lnTo>
                  <a:pt x="600" y="8836"/>
                </a:lnTo>
                <a:cubicBezTo>
                  <a:pt x="268" y="8836"/>
                  <a:pt x="0" y="9056"/>
                  <a:pt x="0" y="9327"/>
                </a:cubicBezTo>
                <a:cubicBezTo>
                  <a:pt x="0" y="9599"/>
                  <a:pt x="268" y="9818"/>
                  <a:pt x="600" y="9818"/>
                </a:cubicBezTo>
                <a:lnTo>
                  <a:pt x="1200" y="9818"/>
                </a:lnTo>
                <a:lnTo>
                  <a:pt x="1200" y="11782"/>
                </a:lnTo>
                <a:lnTo>
                  <a:pt x="600" y="11782"/>
                </a:lnTo>
                <a:cubicBezTo>
                  <a:pt x="268" y="11782"/>
                  <a:pt x="0" y="12002"/>
                  <a:pt x="0" y="12273"/>
                </a:cubicBezTo>
                <a:cubicBezTo>
                  <a:pt x="0" y="12544"/>
                  <a:pt x="268" y="12764"/>
                  <a:pt x="600" y="12764"/>
                </a:cubicBezTo>
                <a:lnTo>
                  <a:pt x="1200" y="12764"/>
                </a:lnTo>
                <a:lnTo>
                  <a:pt x="1200" y="14727"/>
                </a:lnTo>
                <a:lnTo>
                  <a:pt x="600" y="14727"/>
                </a:lnTo>
                <a:cubicBezTo>
                  <a:pt x="268" y="14727"/>
                  <a:pt x="0" y="14947"/>
                  <a:pt x="0" y="15218"/>
                </a:cubicBezTo>
                <a:cubicBezTo>
                  <a:pt x="0" y="15490"/>
                  <a:pt x="268" y="15709"/>
                  <a:pt x="600" y="15709"/>
                </a:cubicBezTo>
                <a:lnTo>
                  <a:pt x="1200" y="15709"/>
                </a:lnTo>
                <a:lnTo>
                  <a:pt x="1200" y="17673"/>
                </a:lnTo>
                <a:lnTo>
                  <a:pt x="600" y="17673"/>
                </a:lnTo>
                <a:cubicBezTo>
                  <a:pt x="268" y="17673"/>
                  <a:pt x="0" y="17893"/>
                  <a:pt x="0" y="18164"/>
                </a:cubicBezTo>
                <a:cubicBezTo>
                  <a:pt x="0" y="18435"/>
                  <a:pt x="268" y="18655"/>
                  <a:pt x="600" y="18655"/>
                </a:cubicBezTo>
                <a:lnTo>
                  <a:pt x="1200" y="18655"/>
                </a:lnTo>
                <a:lnTo>
                  <a:pt x="1200" y="19636"/>
                </a:lnTo>
                <a:cubicBezTo>
                  <a:pt x="1200" y="20721"/>
                  <a:pt x="2275" y="21600"/>
                  <a:pt x="36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rgbClr val="A9C7E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  <p:sp>
        <p:nvSpPr>
          <p:cNvPr id="62" name="Shape 2556"/>
          <p:cNvSpPr/>
          <p:nvPr/>
        </p:nvSpPr>
        <p:spPr>
          <a:xfrm>
            <a:off x="396532" y="7324419"/>
            <a:ext cx="288000" cy="28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</p:spTree>
    <p:extLst>
      <p:ext uri="{BB962C8B-B14F-4D97-AF65-F5344CB8AC3E}">
        <p14:creationId xmlns:p14="http://schemas.microsoft.com/office/powerpoint/2010/main" val="100193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278</Words>
  <Application>Microsoft Office PowerPoint</Application>
  <PresentationFormat>Personalizzato</PresentationFormat>
  <Paragraphs>46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Gill Sans</vt:lpstr>
      <vt:lpstr>Tema di Office</vt:lpstr>
      <vt:lpstr>“La farmacovigilanza in ambito pediatrico: perché, quando, come segnalare le reazioni avverse da farmaci”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</dc:title>
  <dc:creator>Mediawork</dc:creator>
  <cp:lastModifiedBy>Giancaterini Catia</cp:lastModifiedBy>
  <cp:revision>48</cp:revision>
  <dcterms:created xsi:type="dcterms:W3CDTF">2017-10-03T15:51:18Z</dcterms:created>
  <dcterms:modified xsi:type="dcterms:W3CDTF">2019-10-08T06:47:33Z</dcterms:modified>
</cp:coreProperties>
</file>