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7561263" cy="10693400"/>
  <p:notesSz cx="7099300" cy="10234613"/>
  <p:defaultTextStyle>
    <a:defPPr>
      <a:defRPr lang="it-IT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senza titolo" id="{E234D63B-24D4-462D-A929-061286042F63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9F"/>
    <a:srgbClr val="A9C7E5"/>
    <a:srgbClr val="707070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658" autoAdjust="0"/>
  </p:normalViewPr>
  <p:slideViewPr>
    <p:cSldViewPr>
      <p:cViewPr>
        <p:scale>
          <a:sx n="90" d="100"/>
          <a:sy n="90" d="100"/>
        </p:scale>
        <p:origin x="2664" y="-103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76363" cy="511731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3"/>
            <a:ext cx="3076363" cy="511731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/>
            </a:lvl1pPr>
          </a:lstStyle>
          <a:p>
            <a:fld id="{F1860A1E-6CCB-459D-9B7F-6A79EA84D5C8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768350"/>
            <a:ext cx="27146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5500" tIns="47750" rIns="95500" bIns="4775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6"/>
            <a:ext cx="3076363" cy="511731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6"/>
            <a:ext cx="3076363" cy="511731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/>
            </a:lvl1pPr>
          </a:lstStyle>
          <a:p>
            <a:fld id="{543A2690-4F09-45BD-BDF4-037F2E264C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3305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097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469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78063" y="428233"/>
            <a:ext cx="4977831" cy="91240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31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28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8847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52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689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364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3020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56245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78065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1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82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2AF83-D873-408A-8ABC-13271FC36FB5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41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ttangolo 37"/>
          <p:cNvSpPr/>
          <p:nvPr/>
        </p:nvSpPr>
        <p:spPr>
          <a:xfrm>
            <a:off x="196389" y="23842"/>
            <a:ext cx="7149422" cy="2043136"/>
          </a:xfrm>
          <a:prstGeom prst="rect">
            <a:avLst/>
          </a:prstGeom>
          <a:solidFill>
            <a:srgbClr val="00559F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spcCol="0"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 rot="10800000" flipV="1">
            <a:off x="191053" y="2093128"/>
            <a:ext cx="7154758" cy="5203543"/>
          </a:xfrm>
          <a:prstGeom prst="rect">
            <a:avLst/>
          </a:prstGeom>
          <a:solidFill>
            <a:srgbClr val="A9C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spcCol="0" rtlCol="0" anchor="ctr"/>
          <a:lstStyle/>
          <a:p>
            <a:endParaRPr lang="it-IT" sz="1600" b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r>
              <a:rPr lang="it-IT" sz="1400" b="1" i="1" dirty="0" smtClean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8.00-8.30</a:t>
            </a:r>
            <a:r>
              <a:rPr lang="it-IT" sz="1400" b="1" i="1" dirty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	Registrazione Partecipanti	</a:t>
            </a:r>
            <a:endParaRPr lang="it-IT" sz="1400" b="1" i="1" dirty="0" smtClean="0">
              <a:solidFill>
                <a:srgbClr val="00559F"/>
              </a:solidFill>
              <a:latin typeface="+mj-lt"/>
              <a:ea typeface="+mj-ea"/>
              <a:cs typeface="+mj-cs"/>
            </a:endParaRPr>
          </a:p>
          <a:p>
            <a:r>
              <a:rPr lang="it-IT" sz="1400" b="1" i="1" dirty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	</a:t>
            </a:r>
          </a:p>
          <a:p>
            <a:r>
              <a:rPr lang="it-IT" sz="1400" b="1" i="1" dirty="0" smtClean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8.30-8.45</a:t>
            </a:r>
            <a:r>
              <a:rPr lang="it-IT" sz="1400" b="1" i="1" dirty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	Presentazione del corso 	</a:t>
            </a:r>
            <a:r>
              <a:rPr lang="it-IT" sz="1400" b="1" i="1" dirty="0" smtClean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             </a:t>
            </a:r>
          </a:p>
          <a:p>
            <a:r>
              <a:rPr lang="it-IT" sz="1400" b="1" i="1" dirty="0" smtClean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	Dott</a:t>
            </a:r>
            <a:r>
              <a:rPr lang="it-IT" sz="1400" b="1" i="1" dirty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. Italo </a:t>
            </a:r>
            <a:r>
              <a:rPr lang="it-IT" sz="1400" b="1" i="1" dirty="0" err="1" smtClean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Ciaralli</a:t>
            </a:r>
            <a:endParaRPr lang="it-IT" sz="1400" b="1" i="1" dirty="0">
              <a:solidFill>
                <a:srgbClr val="00559F"/>
              </a:solidFill>
              <a:latin typeface="+mj-lt"/>
              <a:ea typeface="+mj-ea"/>
              <a:cs typeface="+mj-cs"/>
            </a:endParaRPr>
          </a:p>
          <a:p>
            <a:r>
              <a:rPr lang="it-IT" sz="1400" b="1" i="1" dirty="0" smtClean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8.45-9.15</a:t>
            </a:r>
            <a:r>
              <a:rPr lang="it-IT" sz="1400" b="1" i="1" dirty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	Agenti chemioterapici e protocolli clinici 	</a:t>
            </a:r>
            <a:endParaRPr lang="it-IT" sz="1400" b="1" i="1" dirty="0" smtClean="0">
              <a:solidFill>
                <a:srgbClr val="00559F"/>
              </a:solidFill>
              <a:latin typeface="+mj-lt"/>
              <a:ea typeface="+mj-ea"/>
              <a:cs typeface="+mj-cs"/>
            </a:endParaRPr>
          </a:p>
          <a:p>
            <a:r>
              <a:rPr lang="it-IT" sz="1400" b="1" i="1" dirty="0" smtClean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	Dott.ssa Caruso</a:t>
            </a:r>
          </a:p>
          <a:p>
            <a:r>
              <a:rPr lang="it-IT" sz="1400" b="1" i="1" dirty="0" smtClean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9.15-09.45</a:t>
            </a:r>
            <a:r>
              <a:rPr lang="it-IT" sz="1400" b="1" i="1" dirty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	Gestione del percorso del Farmaco Chemioterapico 	</a:t>
            </a:r>
            <a:endParaRPr lang="it-IT" sz="1400" b="1" i="1" dirty="0" smtClean="0">
              <a:solidFill>
                <a:srgbClr val="00559F"/>
              </a:solidFill>
              <a:latin typeface="+mj-lt"/>
              <a:ea typeface="+mj-ea"/>
              <a:cs typeface="+mj-cs"/>
            </a:endParaRPr>
          </a:p>
          <a:p>
            <a:r>
              <a:rPr lang="it-IT" sz="1400" b="1" i="1" dirty="0" smtClean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	Dott.ssa </a:t>
            </a:r>
            <a:r>
              <a:rPr lang="it-IT" sz="1400" b="1" i="1" dirty="0" err="1">
                <a:solidFill>
                  <a:srgbClr val="00559F"/>
                </a:solidFill>
                <a:latin typeface="+mj-lt"/>
                <a:ea typeface="+mj-ea"/>
                <a:cs typeface="+mj-cs"/>
              </a:rPr>
              <a:t>Garaboldi</a:t>
            </a:r>
            <a:r>
              <a:rPr lang="it-IT" sz="1400" b="1" i="1" dirty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 e Dott.ssa Lombardo	</a:t>
            </a:r>
          </a:p>
          <a:p>
            <a:r>
              <a:rPr lang="it-IT" sz="1400" b="1" i="1" dirty="0" smtClean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09.45-10.15</a:t>
            </a:r>
            <a:r>
              <a:rPr lang="it-IT" sz="1400" b="1" i="1" dirty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	Ruolo dell’infermiere nella gestione della chemioterapia e </a:t>
            </a:r>
            <a:r>
              <a:rPr lang="it-IT" sz="1400" b="1" i="1" dirty="0" smtClean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DPI </a:t>
            </a:r>
          </a:p>
          <a:p>
            <a:r>
              <a:rPr lang="it-IT" sz="1400" b="1" i="1" dirty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	</a:t>
            </a:r>
            <a:r>
              <a:rPr lang="it-IT" sz="1400" b="1" i="1" dirty="0" smtClean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1400" b="1" i="1" dirty="0" err="1" smtClean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Inf</a:t>
            </a:r>
            <a:r>
              <a:rPr lang="it-IT" sz="1400" b="1" i="1" dirty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. Franca </a:t>
            </a:r>
            <a:r>
              <a:rPr lang="it-IT" sz="1400" b="1" i="1" dirty="0" err="1">
                <a:solidFill>
                  <a:srgbClr val="00559F"/>
                </a:solidFill>
                <a:latin typeface="+mj-lt"/>
                <a:ea typeface="+mj-ea"/>
                <a:cs typeface="+mj-cs"/>
              </a:rPr>
              <a:t>Paparozzi</a:t>
            </a:r>
            <a:r>
              <a:rPr lang="it-IT" sz="1400" b="1" i="1" dirty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 	</a:t>
            </a:r>
            <a:endParaRPr lang="it-IT" sz="1400" b="1" i="1" dirty="0" smtClean="0">
              <a:solidFill>
                <a:srgbClr val="00559F"/>
              </a:solidFill>
              <a:latin typeface="+mj-lt"/>
              <a:ea typeface="+mj-ea"/>
              <a:cs typeface="+mj-cs"/>
            </a:endParaRPr>
          </a:p>
          <a:p>
            <a:r>
              <a:rPr lang="it-IT" sz="1400" b="1" i="1" dirty="0" smtClean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10.15-10.45</a:t>
            </a:r>
            <a:r>
              <a:rPr lang="it-IT" sz="1400" b="1" i="1" dirty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	Presentazione di casi clinici 	</a:t>
            </a:r>
            <a:endParaRPr lang="it-IT" sz="1400" b="1" i="1" dirty="0" smtClean="0">
              <a:solidFill>
                <a:srgbClr val="00559F"/>
              </a:solidFill>
              <a:latin typeface="+mj-lt"/>
              <a:ea typeface="+mj-ea"/>
              <a:cs typeface="+mj-cs"/>
            </a:endParaRPr>
          </a:p>
          <a:p>
            <a:r>
              <a:rPr lang="it-IT" sz="1400" b="1" i="1" dirty="0" smtClean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	 </a:t>
            </a:r>
            <a:r>
              <a:rPr lang="it-IT" sz="1400" b="1" i="1" dirty="0" err="1" smtClean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Inf</a:t>
            </a:r>
            <a:r>
              <a:rPr lang="it-IT" sz="1400" b="1" i="1" dirty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. Federica </a:t>
            </a:r>
            <a:r>
              <a:rPr lang="it-IT" sz="1400" b="1" i="1" dirty="0" err="1">
                <a:solidFill>
                  <a:srgbClr val="00559F"/>
                </a:solidFill>
                <a:latin typeface="+mj-lt"/>
                <a:ea typeface="+mj-ea"/>
                <a:cs typeface="+mj-cs"/>
              </a:rPr>
              <a:t>Iachetti</a:t>
            </a:r>
            <a:r>
              <a:rPr lang="it-IT" sz="1400" b="1" i="1" dirty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 	</a:t>
            </a:r>
            <a:endParaRPr lang="it-IT" sz="1400" b="1" i="1" dirty="0" smtClean="0">
              <a:solidFill>
                <a:srgbClr val="00559F"/>
              </a:solidFill>
              <a:latin typeface="+mj-lt"/>
              <a:ea typeface="+mj-ea"/>
              <a:cs typeface="+mj-cs"/>
            </a:endParaRPr>
          </a:p>
          <a:p>
            <a:endParaRPr lang="it-IT" sz="1400" b="1" i="1" dirty="0">
              <a:solidFill>
                <a:srgbClr val="00559F"/>
              </a:solidFill>
              <a:latin typeface="+mj-lt"/>
              <a:ea typeface="+mj-ea"/>
              <a:cs typeface="+mj-cs"/>
            </a:endParaRPr>
          </a:p>
          <a:p>
            <a:r>
              <a:rPr lang="it-IT" sz="1400" b="1" i="1" dirty="0" smtClean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10.45-11.00</a:t>
            </a:r>
            <a:r>
              <a:rPr lang="it-IT" sz="1400" b="1" i="1" dirty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	Break	</a:t>
            </a:r>
            <a:endParaRPr lang="it-IT" sz="1400" b="1" i="1" dirty="0" smtClean="0">
              <a:solidFill>
                <a:srgbClr val="00559F"/>
              </a:solidFill>
              <a:latin typeface="+mj-lt"/>
              <a:ea typeface="+mj-ea"/>
              <a:cs typeface="+mj-cs"/>
            </a:endParaRPr>
          </a:p>
          <a:p>
            <a:r>
              <a:rPr lang="it-IT" sz="1400" b="1" i="1" dirty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	</a:t>
            </a:r>
          </a:p>
          <a:p>
            <a:r>
              <a:rPr lang="it-IT" sz="1400" b="1" i="1" dirty="0" smtClean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11.00-12:00   Simulazione </a:t>
            </a:r>
            <a:r>
              <a:rPr lang="it-IT" sz="1400" b="1" i="1" dirty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pratica con pompe e deflussori	</a:t>
            </a:r>
            <a:endParaRPr lang="it-IT" sz="1400" b="1" i="1" dirty="0" smtClean="0">
              <a:solidFill>
                <a:srgbClr val="00559F"/>
              </a:solidFill>
              <a:latin typeface="+mj-lt"/>
              <a:ea typeface="+mj-ea"/>
              <a:cs typeface="+mj-cs"/>
            </a:endParaRPr>
          </a:p>
          <a:p>
            <a:r>
              <a:rPr lang="it-IT" sz="1400" b="1" i="1" dirty="0" smtClean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	 </a:t>
            </a:r>
            <a:r>
              <a:rPr lang="it-IT" sz="1400" b="1" i="1" dirty="0" err="1" smtClean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Inf</a:t>
            </a:r>
            <a:r>
              <a:rPr lang="it-IT" sz="1400" b="1" i="1" dirty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. Matteo </a:t>
            </a:r>
            <a:r>
              <a:rPr lang="it-IT" sz="1400" b="1" i="1" dirty="0" err="1">
                <a:solidFill>
                  <a:srgbClr val="00559F"/>
                </a:solidFill>
                <a:latin typeface="+mj-lt"/>
                <a:ea typeface="+mj-ea"/>
                <a:cs typeface="+mj-cs"/>
              </a:rPr>
              <a:t>Amicucci</a:t>
            </a:r>
            <a:r>
              <a:rPr lang="it-IT" sz="1400" b="1" i="1" dirty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 	</a:t>
            </a:r>
            <a:endParaRPr lang="it-IT" sz="1400" b="1" i="1" dirty="0" smtClean="0">
              <a:solidFill>
                <a:srgbClr val="00559F"/>
              </a:solidFill>
              <a:latin typeface="+mj-lt"/>
              <a:ea typeface="+mj-ea"/>
              <a:cs typeface="+mj-cs"/>
            </a:endParaRPr>
          </a:p>
          <a:p>
            <a:r>
              <a:rPr lang="it-IT" sz="1400" b="1" i="1" dirty="0" smtClean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12.00-12.30   Discussione </a:t>
            </a:r>
            <a:r>
              <a:rPr lang="it-IT" sz="1400" b="1" i="1" dirty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e </a:t>
            </a:r>
            <a:r>
              <a:rPr lang="it-IT" sz="1400" b="1" i="1" dirty="0" smtClean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conclusione</a:t>
            </a:r>
          </a:p>
          <a:p>
            <a:r>
              <a:rPr lang="it-IT" sz="1400" b="1" i="1" dirty="0" smtClean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12.30-12.45</a:t>
            </a:r>
            <a:r>
              <a:rPr lang="it-IT" sz="1400" b="1" i="1" dirty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	</a:t>
            </a:r>
            <a:r>
              <a:rPr lang="it-IT" sz="1400" b="1" i="1" dirty="0" smtClean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TEST </a:t>
            </a:r>
            <a:r>
              <a:rPr lang="it-IT" sz="1400" b="1" i="1" dirty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VERIFICA APPRENDIMENTO</a:t>
            </a:r>
            <a:r>
              <a:rPr lang="it-IT" sz="1600" b="1" i="1" dirty="0">
                <a:solidFill>
                  <a:srgbClr val="00559F"/>
                </a:solidFill>
                <a:latin typeface="+mj-lt"/>
                <a:ea typeface="+mj-ea"/>
                <a:cs typeface="+mj-cs"/>
              </a:rPr>
              <a:t>	</a:t>
            </a:r>
          </a:p>
        </p:txBody>
      </p:sp>
      <p:sp>
        <p:nvSpPr>
          <p:cNvPr id="34" name="Titolo 1"/>
          <p:cNvSpPr>
            <a:spLocks noGrp="1"/>
          </p:cNvSpPr>
          <p:nvPr>
            <p:ph type="ctrTitle"/>
          </p:nvPr>
        </p:nvSpPr>
        <p:spPr>
          <a:xfrm>
            <a:off x="191052" y="1299160"/>
            <a:ext cx="7005098" cy="749313"/>
          </a:xfrm>
          <a:ln>
            <a:noFill/>
          </a:ln>
        </p:spPr>
        <p:txBody>
          <a:bodyPr anchor="t">
            <a:noAutofit/>
          </a:bodyPr>
          <a:lstStyle/>
          <a:p>
            <a:pPr>
              <a:lnSpc>
                <a:spcPts val="3200"/>
              </a:lnSpc>
            </a:pPr>
            <a:r>
              <a:rPr lang="it-IT" sz="1800" b="1" dirty="0">
                <a:ln w="12700">
                  <a:solidFill>
                    <a:schemeClr val="bg1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cs typeface="Arial" panose="020B0604020202020204" pitchFamily="34" charset="0"/>
              </a:rPr>
              <a:t>PERCORSO TEORICO PRATICO SULLA GESTIONE DELLA CHEMIOTERAPIA</a:t>
            </a:r>
            <a:endParaRPr lang="it-IT" sz="1800" b="1" dirty="0">
              <a:ln w="12700">
                <a:solidFill>
                  <a:schemeClr val="bg1"/>
                </a:solidFill>
              </a:ln>
              <a:solidFill>
                <a:schemeClr val="accent5">
                  <a:lumMod val="40000"/>
                  <a:lumOff val="6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37" name="Connettore 1 36"/>
          <p:cNvCxnSpPr/>
          <p:nvPr/>
        </p:nvCxnSpPr>
        <p:spPr>
          <a:xfrm>
            <a:off x="382290" y="1314252"/>
            <a:ext cx="3154232" cy="0"/>
          </a:xfrm>
          <a:prstGeom prst="line">
            <a:avLst/>
          </a:prstGeom>
          <a:ln w="12700">
            <a:solidFill>
              <a:srgbClr val="A9C7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itolo 1"/>
          <p:cNvSpPr txBox="1">
            <a:spLocks/>
          </p:cNvSpPr>
          <p:nvPr/>
        </p:nvSpPr>
        <p:spPr>
          <a:xfrm>
            <a:off x="364286" y="99970"/>
            <a:ext cx="5452256" cy="1656184"/>
          </a:xfrm>
          <a:prstGeom prst="rect">
            <a:avLst/>
          </a:prstGeom>
        </p:spPr>
        <p:txBody>
          <a:bodyPr vert="horz" lIns="99569" tIns="49785" rIns="99569" bIns="49785" rtlCol="0" anchor="t">
            <a:norm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1920"/>
              </a:lnSpc>
            </a:pPr>
            <a:r>
              <a:rPr lang="it-IT" sz="1600" dirty="0" smtClean="0">
                <a:solidFill>
                  <a:schemeClr val="bg1"/>
                </a:solidFill>
              </a:rPr>
              <a:t>1</a:t>
            </a:r>
            <a:r>
              <a:rPr lang="it-IT" sz="1600" dirty="0">
                <a:solidFill>
                  <a:schemeClr val="bg1"/>
                </a:solidFill>
              </a:rPr>
              <a:t>°  Ed</a:t>
            </a:r>
            <a:r>
              <a:rPr lang="it-IT" sz="1600" dirty="0" smtClean="0">
                <a:solidFill>
                  <a:schemeClr val="bg1"/>
                </a:solidFill>
              </a:rPr>
              <a:t>. : </a:t>
            </a:r>
            <a:r>
              <a:rPr lang="it-IT" sz="1600" b="1" dirty="0">
                <a:solidFill>
                  <a:schemeClr val="bg1"/>
                </a:solidFill>
              </a:rPr>
              <a:t>04   Febbraio  2020</a:t>
            </a:r>
            <a:r>
              <a:rPr lang="it-IT" sz="1600" dirty="0">
                <a:solidFill>
                  <a:schemeClr val="bg1"/>
                </a:solidFill>
              </a:rPr>
              <a:t>       </a:t>
            </a:r>
          </a:p>
          <a:p>
            <a:pPr algn="l">
              <a:lnSpc>
                <a:spcPts val="1920"/>
              </a:lnSpc>
            </a:pPr>
            <a:r>
              <a:rPr lang="it-IT" sz="1600" dirty="0" smtClean="0">
                <a:solidFill>
                  <a:schemeClr val="bg1"/>
                </a:solidFill>
              </a:rPr>
              <a:t>2</a:t>
            </a:r>
            <a:r>
              <a:rPr lang="it-IT" sz="1600" dirty="0">
                <a:solidFill>
                  <a:schemeClr val="bg1"/>
                </a:solidFill>
              </a:rPr>
              <a:t>°  Ed. </a:t>
            </a:r>
            <a:r>
              <a:rPr lang="it-IT" sz="1600" dirty="0" smtClean="0">
                <a:solidFill>
                  <a:schemeClr val="bg1"/>
                </a:solidFill>
              </a:rPr>
              <a:t>: </a:t>
            </a:r>
            <a:r>
              <a:rPr lang="it-IT" sz="1600" b="1" dirty="0" smtClean="0">
                <a:solidFill>
                  <a:schemeClr val="bg1"/>
                </a:solidFill>
              </a:rPr>
              <a:t>06    </a:t>
            </a:r>
            <a:r>
              <a:rPr lang="it-IT" sz="1600" b="1" dirty="0">
                <a:solidFill>
                  <a:schemeClr val="bg1"/>
                </a:solidFill>
              </a:rPr>
              <a:t>Maggio    2020</a:t>
            </a:r>
            <a:r>
              <a:rPr lang="it-IT" sz="1600" dirty="0">
                <a:solidFill>
                  <a:schemeClr val="bg1"/>
                </a:solidFill>
              </a:rPr>
              <a:t>       </a:t>
            </a:r>
          </a:p>
          <a:p>
            <a:pPr algn="l">
              <a:lnSpc>
                <a:spcPts val="1920"/>
              </a:lnSpc>
            </a:pPr>
            <a:r>
              <a:rPr lang="it-IT" sz="1600" dirty="0" smtClean="0">
                <a:solidFill>
                  <a:schemeClr val="bg1"/>
                </a:solidFill>
              </a:rPr>
              <a:t>3</a:t>
            </a:r>
            <a:r>
              <a:rPr lang="it-IT" sz="1600" dirty="0">
                <a:solidFill>
                  <a:schemeClr val="bg1"/>
                </a:solidFill>
              </a:rPr>
              <a:t>°  Ed</a:t>
            </a:r>
            <a:r>
              <a:rPr lang="it-IT" sz="1600" dirty="0" smtClean="0">
                <a:solidFill>
                  <a:schemeClr val="bg1"/>
                </a:solidFill>
              </a:rPr>
              <a:t>. : </a:t>
            </a:r>
            <a:r>
              <a:rPr lang="it-IT" sz="1600" b="1" dirty="0" smtClean="0">
                <a:solidFill>
                  <a:schemeClr val="bg1"/>
                </a:solidFill>
              </a:rPr>
              <a:t>15    Settembre  2020</a:t>
            </a:r>
          </a:p>
          <a:p>
            <a:pPr algn="l">
              <a:lnSpc>
                <a:spcPts val="1920"/>
              </a:lnSpc>
            </a:pPr>
            <a:endParaRPr lang="it-IT" sz="4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l"/>
            <a:r>
              <a:rPr lang="it-IT" sz="1400" i="1" dirty="0" smtClean="0">
                <a:solidFill>
                  <a:srgbClr val="A9C7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Aula Salviati 3 </a:t>
            </a:r>
            <a:endParaRPr lang="it-IT" sz="1600" i="1" dirty="0">
              <a:solidFill>
                <a:srgbClr val="A9C7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orta 41"/>
          <p:cNvSpPr/>
          <p:nvPr/>
        </p:nvSpPr>
        <p:spPr>
          <a:xfrm rot="5400000">
            <a:off x="5868863" y="9091116"/>
            <a:ext cx="3133958" cy="3133958"/>
          </a:xfrm>
          <a:prstGeom prst="pie">
            <a:avLst>
              <a:gd name="adj1" fmla="val 5399416"/>
              <a:gd name="adj2" fmla="val 1080048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" name="Rettangolo con singolo angolo arrotondato 1"/>
          <p:cNvSpPr/>
          <p:nvPr/>
        </p:nvSpPr>
        <p:spPr>
          <a:xfrm rot="10800000">
            <a:off x="5196282" y="126500"/>
            <a:ext cx="2221903" cy="561724"/>
          </a:xfrm>
          <a:prstGeom prst="round1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Titolo 1"/>
          <p:cNvSpPr txBox="1">
            <a:spLocks/>
          </p:cNvSpPr>
          <p:nvPr/>
        </p:nvSpPr>
        <p:spPr>
          <a:xfrm>
            <a:off x="4743118" y="126120"/>
            <a:ext cx="2565905" cy="540060"/>
          </a:xfrm>
          <a:prstGeom prst="rect">
            <a:avLst/>
          </a:prstGeom>
        </p:spPr>
        <p:txBody>
          <a:bodyPr vert="horz" lIns="99569" tIns="49785" rIns="99569" bIns="49785" rtlCol="0" anchor="t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ts val="3200"/>
              </a:lnSpc>
            </a:pPr>
            <a:r>
              <a:rPr lang="it-IT" sz="2400" dirty="0" smtClean="0">
                <a:ln w="9525"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PROGRAMMA</a:t>
            </a:r>
            <a:endParaRPr lang="it-IT" sz="2400" dirty="0">
              <a:ln w="9525">
                <a:solidFill>
                  <a:srgbClr val="0070C0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364286" y="7856878"/>
            <a:ext cx="3291460" cy="172728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4657" tIns="32329" rIns="64657" bIns="32329" numCol="1" spcCol="203645">
            <a:spAutoFit/>
          </a:bodyPr>
          <a:lstStyle/>
          <a:p>
            <a:pPr>
              <a:defRPr/>
            </a:pPr>
            <a:r>
              <a:rPr lang="it-IT" altLang="it-IT" sz="1000" b="1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Data </a:t>
            </a:r>
            <a:r>
              <a:rPr lang="it-IT" altLang="it-IT" sz="10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e sede:</a:t>
            </a:r>
          </a:p>
          <a:p>
            <a:pPr>
              <a:defRPr/>
            </a:pP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1°  Ed. : 04   Febbraio  2020       </a:t>
            </a:r>
          </a:p>
          <a:p>
            <a:pPr>
              <a:defRPr/>
            </a:pP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2°  Ed. : 06    Maggio    2020       </a:t>
            </a:r>
          </a:p>
          <a:p>
            <a:pPr>
              <a:defRPr/>
            </a:pP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3°  Ed. : 15    Settembre  2020</a:t>
            </a:r>
          </a:p>
          <a:p>
            <a:pPr>
              <a:defRPr/>
            </a:pPr>
            <a:endParaRPr lang="it-IT" altLang="it-IT" sz="400" dirty="0" smtClean="0">
              <a:solidFill>
                <a:srgbClr val="00559F"/>
              </a:solidFill>
              <a:latin typeface="+mj-lt"/>
              <a:cs typeface="Arial" panose="020B0604020202020204" pitchFamily="34" charset="0"/>
            </a:endParaRPr>
          </a:p>
          <a:p>
            <a:pPr>
              <a:defRPr/>
            </a:pPr>
            <a:r>
              <a:rPr lang="it-IT" altLang="it-IT" sz="800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Aula M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. Salviati </a:t>
            </a:r>
            <a:r>
              <a:rPr lang="it-IT" altLang="it-IT" sz="800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3</a:t>
            </a:r>
            <a:endParaRPr lang="it-IT" altLang="it-IT" sz="800" dirty="0">
              <a:solidFill>
                <a:srgbClr val="00559F"/>
              </a:solidFill>
              <a:latin typeface="+mj-lt"/>
              <a:cs typeface="Arial" panose="020B0604020202020204" pitchFamily="34" charset="0"/>
            </a:endParaRPr>
          </a:p>
          <a:p>
            <a:pPr>
              <a:defRPr/>
            </a:pP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Ospedale Pediatrico Bambino </a:t>
            </a:r>
            <a:r>
              <a:rPr lang="it-IT" altLang="it-IT" sz="800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Gesù - Piazza 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S. Onofrio 4 – 00165 Roma</a:t>
            </a:r>
          </a:p>
          <a:p>
            <a:pPr>
              <a:defRPr/>
            </a:pPr>
            <a:endParaRPr lang="it-IT" altLang="it-IT" sz="400" dirty="0">
              <a:solidFill>
                <a:srgbClr val="00559F"/>
              </a:solidFill>
              <a:latin typeface="+mj-lt"/>
              <a:cs typeface="Arial" panose="020B0604020202020204" pitchFamily="34" charset="0"/>
            </a:endParaRPr>
          </a:p>
          <a:p>
            <a:pPr>
              <a:defRPr/>
            </a:pPr>
            <a:r>
              <a:rPr lang="it-IT" altLang="it-IT" sz="10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Iscrizioni:</a:t>
            </a:r>
          </a:p>
          <a:p>
            <a:pPr>
              <a:defRPr/>
            </a:pP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Saranno  accettate le prime </a:t>
            </a: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2</a:t>
            </a:r>
            <a:r>
              <a:rPr lang="it-IT" altLang="it-IT" sz="800" b="1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0</a:t>
            </a:r>
            <a:r>
              <a:rPr lang="it-IT" altLang="it-IT" sz="800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 iscrizioni per ogni edizione.</a:t>
            </a:r>
            <a:endParaRPr lang="it-IT" altLang="it-IT" sz="800" dirty="0">
              <a:solidFill>
                <a:srgbClr val="00559F"/>
              </a:solidFill>
              <a:latin typeface="+mj-lt"/>
              <a:cs typeface="Arial" panose="020B0604020202020204" pitchFamily="34" charset="0"/>
            </a:endParaRPr>
          </a:p>
          <a:p>
            <a:pPr>
              <a:defRPr/>
            </a:pPr>
            <a:r>
              <a:rPr lang="it-IT" altLang="it-IT" sz="800" dirty="0">
                <a:solidFill>
                  <a:srgbClr val="00559F"/>
                </a:solidFill>
                <a:cs typeface="Arial" panose="020B0604020202020204" pitchFamily="34" charset="0"/>
              </a:rPr>
              <a:t>E’ obbligatorio effettuare l’iscrizione on line su: </a:t>
            </a:r>
            <a:r>
              <a:rPr lang="it-IT" altLang="it-IT" sz="800" b="1" dirty="0">
                <a:solidFill>
                  <a:srgbClr val="00559F"/>
                </a:solidFill>
                <a:cs typeface="Arial" panose="020B0604020202020204" pitchFamily="34" charset="0"/>
              </a:rPr>
              <a:t>http://www.formazione.ospedalebambinogesu.it/  </a:t>
            </a:r>
            <a:r>
              <a:rPr lang="it-IT" altLang="it-IT" sz="800" dirty="0">
                <a:solidFill>
                  <a:srgbClr val="00559F"/>
                </a:solidFill>
                <a:cs typeface="Arial" panose="020B0604020202020204" pitchFamily="34" charset="0"/>
              </a:rPr>
              <a:t>inserendo il codice di riscatto </a:t>
            </a:r>
            <a:r>
              <a:rPr lang="it-IT" sz="800" dirty="0">
                <a:solidFill>
                  <a:srgbClr val="00559F"/>
                </a:solidFill>
                <a:cs typeface="Arial" panose="020B0604020202020204" pitchFamily="34" charset="0"/>
              </a:rPr>
              <a:t>riservato al personale interno </a:t>
            </a:r>
            <a:r>
              <a:rPr lang="it-IT" sz="800" dirty="0" smtClean="0">
                <a:solidFill>
                  <a:srgbClr val="00559F"/>
                </a:solidFill>
                <a:cs typeface="Arial" panose="020B0604020202020204" pitchFamily="34" charset="0"/>
              </a:rPr>
              <a:t>dell’Ospedale convocato.</a:t>
            </a:r>
            <a:endParaRPr lang="it-IT" altLang="it-IT" sz="800" dirty="0">
              <a:solidFill>
                <a:srgbClr val="00559F"/>
              </a:solidFill>
              <a:cs typeface="Arial" panose="020B0604020202020204" pitchFamily="34" charset="0"/>
            </a:endParaRPr>
          </a:p>
          <a:p>
            <a:pPr>
              <a:defRPr/>
            </a:pPr>
            <a:endParaRPr lang="it-IT" altLang="it-IT" sz="800" dirty="0">
              <a:solidFill>
                <a:srgbClr val="00559F"/>
              </a:solidFill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5" name="Gruppo 4"/>
          <p:cNvGrpSpPr/>
          <p:nvPr/>
        </p:nvGrpSpPr>
        <p:grpSpPr>
          <a:xfrm>
            <a:off x="594886" y="2192489"/>
            <a:ext cx="3066569" cy="432222"/>
            <a:chOff x="582044" y="3510523"/>
            <a:chExt cx="3066569" cy="432222"/>
          </a:xfrm>
        </p:grpSpPr>
        <p:sp>
          <p:nvSpPr>
            <p:cNvPr id="46" name="Ovale 45"/>
            <p:cNvSpPr/>
            <p:nvPr/>
          </p:nvSpPr>
          <p:spPr>
            <a:xfrm>
              <a:off x="582044" y="3510523"/>
              <a:ext cx="432222" cy="432222"/>
            </a:xfrm>
            <a:prstGeom prst="ellipse">
              <a:avLst/>
            </a:prstGeom>
            <a:solidFill>
              <a:srgbClr val="0070C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1172679" y="3583413"/>
              <a:ext cx="2475934" cy="280733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64657" tIns="32329" rIns="64657" bIns="32329" numCol="2" spcCol="203645">
              <a:spAutoFit/>
            </a:bodyPr>
            <a:lstStyle/>
            <a:p>
              <a:pPr>
                <a:defRPr/>
              </a:pPr>
              <a:r>
                <a:rPr lang="it-IT" altLang="it-IT" sz="1400" b="1" dirty="0" smtClean="0">
                  <a:ln w="3175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j-ea"/>
                  <a:cs typeface="Arial" panose="020B0604020202020204" pitchFamily="34" charset="0"/>
                </a:rPr>
                <a:t>PROGRAMMA SCIENTIFICO</a:t>
              </a:r>
              <a:endParaRPr lang="it-IT" altLang="it-IT" sz="1400" b="1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Arial" panose="020B0604020202020204" pitchFamily="34" charset="0"/>
              </a:endParaRPr>
            </a:p>
          </p:txBody>
        </p:sp>
      </p:grpSp>
      <p:sp>
        <p:nvSpPr>
          <p:cNvPr id="7" name="Rettangolo 6"/>
          <p:cNvSpPr/>
          <p:nvPr/>
        </p:nvSpPr>
        <p:spPr>
          <a:xfrm>
            <a:off x="366715" y="6220534"/>
            <a:ext cx="6650088" cy="225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31"/>
              </a:lnSpc>
              <a:spcBef>
                <a:spcPct val="10000"/>
              </a:spcBef>
            </a:pPr>
            <a:r>
              <a:rPr lang="it-IT" altLang="it-IT" sz="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</a:p>
        </p:txBody>
      </p:sp>
      <p:sp>
        <p:nvSpPr>
          <p:cNvPr id="84" name="Ovale 83"/>
          <p:cNvSpPr/>
          <p:nvPr/>
        </p:nvSpPr>
        <p:spPr>
          <a:xfrm>
            <a:off x="396081" y="7290916"/>
            <a:ext cx="432222" cy="432222"/>
          </a:xfrm>
          <a:prstGeom prst="ellipse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5" name="Text Box 12"/>
          <p:cNvSpPr txBox="1">
            <a:spLocks noChangeArrowheads="1"/>
          </p:cNvSpPr>
          <p:nvPr/>
        </p:nvSpPr>
        <p:spPr bwMode="auto">
          <a:xfrm>
            <a:off x="818159" y="7362924"/>
            <a:ext cx="2674440" cy="40384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4657" tIns="32329" rIns="64657" bIns="32329" numCol="2" spcCol="203645">
            <a:spAutoFit/>
          </a:bodyPr>
          <a:lstStyle/>
          <a:p>
            <a:pPr>
              <a:defRPr/>
            </a:pPr>
            <a:r>
              <a:rPr lang="it-IT" altLang="it-IT" sz="1100" b="1" dirty="0" smtClean="0">
                <a:ln w="6350">
                  <a:solidFill>
                    <a:srgbClr val="0070C0"/>
                  </a:solidFill>
                </a:ln>
                <a:solidFill>
                  <a:srgbClr val="0070C0"/>
                </a:solidFill>
                <a:ea typeface="+mj-ea"/>
                <a:cs typeface="Arial" panose="020B0604020202020204" pitchFamily="34" charset="0"/>
              </a:rPr>
              <a:t>INFORMAZIONI</a:t>
            </a:r>
          </a:p>
          <a:p>
            <a:pPr>
              <a:defRPr/>
            </a:pPr>
            <a:r>
              <a:rPr lang="it-IT" altLang="it-IT" sz="1100" b="1" dirty="0" smtClean="0">
                <a:ln w="6350">
                  <a:solidFill>
                    <a:srgbClr val="0070C0"/>
                  </a:solidFill>
                </a:ln>
                <a:solidFill>
                  <a:srgbClr val="0070C0"/>
                </a:solidFill>
                <a:ea typeface="+mj-ea"/>
                <a:cs typeface="Arial" panose="020B0604020202020204" pitchFamily="34" charset="0"/>
              </a:rPr>
              <a:t>GENERALI</a:t>
            </a:r>
          </a:p>
        </p:txBody>
      </p:sp>
      <p:sp>
        <p:nvSpPr>
          <p:cNvPr id="57" name="Titolo 1"/>
          <p:cNvSpPr txBox="1">
            <a:spLocks/>
          </p:cNvSpPr>
          <p:nvPr/>
        </p:nvSpPr>
        <p:spPr>
          <a:xfrm>
            <a:off x="530246" y="5497909"/>
            <a:ext cx="6805137" cy="959627"/>
          </a:xfrm>
          <a:prstGeom prst="rect">
            <a:avLst/>
          </a:prstGeom>
        </p:spPr>
        <p:txBody>
          <a:bodyPr vert="horz" lIns="99569" tIns="49785" rIns="99569" bIns="49785" rtlCol="0" anchor="ctr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it-IT" sz="1100" dirty="0"/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3932814" y="7471416"/>
            <a:ext cx="3243157" cy="163495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4657" tIns="32329" rIns="64657" bIns="32329" numCol="1" spcCol="203645">
            <a:spAutoFit/>
          </a:bodyPr>
          <a:lstStyle/>
          <a:p>
            <a:pPr>
              <a:defRPr/>
            </a:pPr>
            <a:r>
              <a:rPr lang="it-IT" altLang="it-IT" sz="1000" b="1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Educazione </a:t>
            </a:r>
            <a:r>
              <a:rPr lang="it-IT" altLang="it-IT" sz="10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Continua in Medicina (ECM</a:t>
            </a:r>
            <a:r>
              <a:rPr lang="it-IT" altLang="it-IT" sz="1000" b="1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) </a:t>
            </a:r>
            <a:r>
              <a:rPr lang="it-IT" altLang="it-IT" sz="1000" b="1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784-</a:t>
            </a:r>
            <a:r>
              <a:rPr lang="it-IT" sz="1000" b="1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285154</a:t>
            </a:r>
          </a:p>
          <a:p>
            <a:pPr>
              <a:defRPr/>
            </a:pPr>
            <a:endParaRPr lang="it-IT" altLang="it-IT" sz="1000" b="1" dirty="0">
              <a:solidFill>
                <a:srgbClr val="00559F"/>
              </a:solidFill>
              <a:latin typeface="+mj-lt"/>
              <a:cs typeface="Arial" panose="020B0604020202020204" pitchFamily="34" charset="0"/>
            </a:endParaRPr>
          </a:p>
          <a:p>
            <a:pPr lvl="0" algn="just"/>
            <a:r>
              <a:rPr lang="it-IT" sz="800" b="1" dirty="0" smtClean="0">
                <a:solidFill>
                  <a:srgbClr val="00559F"/>
                </a:solidFill>
              </a:rPr>
              <a:t>Obiettivo formativo</a:t>
            </a:r>
            <a:r>
              <a:rPr lang="it-IT" sz="800" dirty="0">
                <a:solidFill>
                  <a:srgbClr val="00559F"/>
                </a:solidFill>
              </a:rPr>
              <a:t>: •	applicazione nella pratica quotidiana dei principi e delle procedure dell'</a:t>
            </a:r>
            <a:r>
              <a:rPr lang="it-IT" sz="800" dirty="0" err="1">
                <a:solidFill>
                  <a:srgbClr val="00559F"/>
                </a:solidFill>
              </a:rPr>
              <a:t>evidence</a:t>
            </a:r>
            <a:r>
              <a:rPr lang="it-IT" sz="800" dirty="0">
                <a:solidFill>
                  <a:srgbClr val="00559F"/>
                </a:solidFill>
              </a:rPr>
              <a:t> </a:t>
            </a:r>
            <a:r>
              <a:rPr lang="it-IT" sz="800" dirty="0" err="1">
                <a:solidFill>
                  <a:srgbClr val="00559F"/>
                </a:solidFill>
              </a:rPr>
              <a:t>based</a:t>
            </a:r>
            <a:r>
              <a:rPr lang="it-IT" sz="800" dirty="0">
                <a:solidFill>
                  <a:srgbClr val="00559F"/>
                </a:solidFill>
              </a:rPr>
              <a:t> </a:t>
            </a:r>
            <a:r>
              <a:rPr lang="it-IT" sz="800" dirty="0" err="1">
                <a:solidFill>
                  <a:srgbClr val="00559F"/>
                </a:solidFill>
              </a:rPr>
              <a:t>practice</a:t>
            </a:r>
            <a:r>
              <a:rPr lang="it-IT" sz="800" dirty="0">
                <a:solidFill>
                  <a:srgbClr val="00559F"/>
                </a:solidFill>
              </a:rPr>
              <a:t> (EBM - EBN - EBP) (1</a:t>
            </a:r>
            <a:r>
              <a:rPr lang="it-IT" sz="800" dirty="0" smtClean="0">
                <a:solidFill>
                  <a:srgbClr val="00559F"/>
                </a:solidFill>
              </a:rPr>
              <a:t>)</a:t>
            </a:r>
          </a:p>
          <a:p>
            <a:pPr lvl="0" algn="just"/>
            <a:endParaRPr lang="it-IT" altLang="it-IT" sz="500" dirty="0" smtClean="0">
              <a:solidFill>
                <a:srgbClr val="00559F"/>
              </a:solidFill>
              <a:latin typeface="+mj-lt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it-IT" altLang="it-IT" sz="800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Al 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Corso sono </a:t>
            </a: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stati assegnati </a:t>
            </a:r>
            <a:r>
              <a:rPr lang="it-IT" altLang="it-IT" sz="800" b="1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n </a:t>
            </a:r>
            <a:r>
              <a:rPr lang="it-IT" altLang="it-IT" sz="800" b="1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5,5 </a:t>
            </a:r>
            <a:r>
              <a:rPr lang="it-IT" altLang="it-IT" sz="800" b="1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crediti 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formativi per </a:t>
            </a:r>
            <a:r>
              <a:rPr lang="it-IT" altLang="it-IT" sz="800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tutte le 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figure </a:t>
            </a:r>
            <a:r>
              <a:rPr lang="it-IT" altLang="it-IT" sz="800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professionali.</a:t>
            </a:r>
          </a:p>
          <a:p>
            <a:pPr algn="just">
              <a:defRPr/>
            </a:pPr>
            <a:endParaRPr lang="it-IT" altLang="it-IT" sz="500" dirty="0">
              <a:solidFill>
                <a:srgbClr val="00559F"/>
              </a:solidFill>
              <a:latin typeface="+mj-lt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Il rilascio dei crediti è subordinato all’effettiva presenza del partecipante all’intero evento formativo </a:t>
            </a:r>
            <a:r>
              <a:rPr lang="it-IT" altLang="it-IT" sz="800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verificata 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attraverso la registrazione manuale (firma entrata/uscita), alla compilazione del </a:t>
            </a:r>
            <a:r>
              <a:rPr lang="it-IT" altLang="it-IT" sz="800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questionario on line  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sulla </a:t>
            </a:r>
            <a:r>
              <a:rPr lang="it-IT" altLang="it-IT" sz="800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soddisfazione dell’evento 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e al superamento della </a:t>
            </a:r>
            <a:r>
              <a:rPr lang="it-IT" altLang="it-IT" sz="800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prova pratica 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di valutazione prevista.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339389" y="9746446"/>
            <a:ext cx="3778250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900"/>
              </a:lnSpc>
              <a:defRPr/>
            </a:pPr>
            <a:r>
              <a:rPr lang="it-IT" altLang="it-IT" sz="900" b="1" dirty="0">
                <a:solidFill>
                  <a:srgbClr val="00559F"/>
                </a:solidFill>
                <a:cs typeface="Arial" panose="020B0604020202020204" pitchFamily="34" charset="0"/>
              </a:rPr>
              <a:t>SEGRETERIA ORGANIZZATIVA</a:t>
            </a:r>
          </a:p>
          <a:p>
            <a:pPr>
              <a:lnSpc>
                <a:spcPts val="900"/>
              </a:lnSpc>
              <a:defRPr/>
            </a:pPr>
            <a:r>
              <a:rPr lang="it-IT" altLang="it-IT" sz="900" dirty="0">
                <a:solidFill>
                  <a:srgbClr val="00559F"/>
                </a:solidFill>
                <a:cs typeface="Arial" panose="020B0604020202020204" pitchFamily="34" charset="0"/>
              </a:rPr>
              <a:t>Servizio Eventi Formativi Educazione Continua in Medicina</a:t>
            </a:r>
          </a:p>
          <a:p>
            <a:pPr>
              <a:lnSpc>
                <a:spcPts val="900"/>
              </a:lnSpc>
              <a:defRPr/>
            </a:pPr>
            <a:r>
              <a:rPr lang="it-IT" altLang="it-IT" sz="900" dirty="0">
                <a:solidFill>
                  <a:srgbClr val="00559F"/>
                </a:solidFill>
                <a:cs typeface="Arial" panose="020B0604020202020204" pitchFamily="34" charset="0"/>
              </a:rPr>
              <a:t>Ospedale Pediatrico Bambino Gesù</a:t>
            </a:r>
          </a:p>
          <a:p>
            <a:pPr>
              <a:lnSpc>
                <a:spcPts val="900"/>
              </a:lnSpc>
              <a:defRPr/>
            </a:pPr>
            <a:r>
              <a:rPr lang="it-IT" altLang="it-IT" sz="900" dirty="0">
                <a:solidFill>
                  <a:srgbClr val="00559F"/>
                </a:solidFill>
                <a:cs typeface="Arial" panose="020B0604020202020204" pitchFamily="34" charset="0"/>
              </a:rPr>
              <a:t>P.zza S. Onofrio, 4 00165 Roma</a:t>
            </a:r>
          </a:p>
          <a:p>
            <a:pPr>
              <a:lnSpc>
                <a:spcPts val="900"/>
              </a:lnSpc>
              <a:defRPr/>
            </a:pPr>
            <a:r>
              <a:rPr lang="it-IT" altLang="it-IT" sz="900" dirty="0" smtClean="0">
                <a:solidFill>
                  <a:srgbClr val="00559F"/>
                </a:solidFill>
                <a:cs typeface="Arial" panose="020B0604020202020204" pitchFamily="34" charset="0"/>
              </a:rPr>
              <a:t>Tel. 06/68592290-4864-2411 </a:t>
            </a:r>
            <a:r>
              <a:rPr lang="it-IT" altLang="it-IT" sz="900" dirty="0">
                <a:solidFill>
                  <a:srgbClr val="00559F"/>
                </a:solidFill>
                <a:cs typeface="Arial" panose="020B0604020202020204" pitchFamily="34" charset="0"/>
              </a:rPr>
              <a:t>Fax: 06/68592443</a:t>
            </a:r>
          </a:p>
          <a:p>
            <a:pPr>
              <a:lnSpc>
                <a:spcPts val="900"/>
              </a:lnSpc>
              <a:defRPr/>
            </a:pPr>
            <a:r>
              <a:rPr lang="it-IT" altLang="it-IT" sz="900" dirty="0">
                <a:solidFill>
                  <a:srgbClr val="00559F"/>
                </a:solidFill>
                <a:cs typeface="Arial" panose="020B0604020202020204" pitchFamily="34" charset="0"/>
              </a:rPr>
              <a:t>E-mail: congressi@opbg.net;  www.ospedalebambinogesu.it</a:t>
            </a: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863" y="9214702"/>
            <a:ext cx="1587708" cy="96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93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168</Words>
  <Application>Microsoft Office PowerPoint</Application>
  <PresentationFormat>Personalizzato</PresentationFormat>
  <Paragraphs>55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Tema di Office</vt:lpstr>
      <vt:lpstr>PERCORSO TEORICO PRATICO SULLA GESTIONE DELLA CHEMIOTERAPIA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Locandina</dc:title>
  <dc:creator>Mediawork</dc:creator>
  <cp:lastModifiedBy>Mingarelli Rita</cp:lastModifiedBy>
  <cp:revision>110</cp:revision>
  <cp:lastPrinted>2020-01-23T10:21:28Z</cp:lastPrinted>
  <dcterms:created xsi:type="dcterms:W3CDTF">2017-10-03T15:51:18Z</dcterms:created>
  <dcterms:modified xsi:type="dcterms:W3CDTF">2020-01-23T13:37:38Z</dcterms:modified>
</cp:coreProperties>
</file>