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7561263" cy="10693400"/>
  <p:notesSz cx="6669088" cy="9926638"/>
  <p:defaultTextStyle>
    <a:defPPr>
      <a:defRPr lang="it-IT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F"/>
    <a:srgbClr val="A9C7E5"/>
    <a:srgbClr val="707070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8" autoAdjust="0"/>
  </p:normalViewPr>
  <p:slideViewPr>
    <p:cSldViewPr>
      <p:cViewPr>
        <p:scale>
          <a:sx n="89" d="100"/>
          <a:sy n="89" d="100"/>
        </p:scale>
        <p:origin x="2688" y="6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9938" cy="496332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9" y="4"/>
            <a:ext cx="2889938" cy="496332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F1860A1E-6CCB-459D-9B7F-6A79EA84D5C8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6"/>
            <a:ext cx="5335270" cy="4466987"/>
          </a:xfrm>
          <a:prstGeom prst="rect">
            <a:avLst/>
          </a:prstGeom>
        </p:spPr>
        <p:txBody>
          <a:bodyPr vert="horz" lIns="91415" tIns="45708" rIns="91415" bIns="4570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889938" cy="496332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9" y="9428586"/>
            <a:ext cx="2889938" cy="496332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543A2690-4F09-45BD-BDF4-037F2E264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30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09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69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31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2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84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5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89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6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02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AF83-D873-408A-8ABC-13271FC36FB5}" type="datetimeFigureOut">
              <a:rPr lang="it-IT" smtClean="0"/>
              <a:t>13/12/2019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ormazione.ospedalebambinogesu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ttangolo 81"/>
          <p:cNvSpPr/>
          <p:nvPr/>
        </p:nvSpPr>
        <p:spPr>
          <a:xfrm>
            <a:off x="178380" y="7146898"/>
            <a:ext cx="7200000" cy="3384377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pPr algn="ctr"/>
            <a:endParaRPr lang="it-IT"/>
          </a:p>
        </p:txBody>
      </p:sp>
      <p:sp>
        <p:nvSpPr>
          <p:cNvPr id="38" name="Rettangolo 37"/>
          <p:cNvSpPr/>
          <p:nvPr/>
        </p:nvSpPr>
        <p:spPr>
          <a:xfrm>
            <a:off x="164709" y="185430"/>
            <a:ext cx="7219771" cy="1518675"/>
          </a:xfrm>
          <a:prstGeom prst="rect">
            <a:avLst/>
          </a:prstGeom>
          <a:solidFill>
            <a:srgbClr val="00559F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pPr algn="ctr"/>
            <a:endParaRPr lang="it-IT" b="1" dirty="0"/>
          </a:p>
        </p:txBody>
      </p:sp>
      <p:sp>
        <p:nvSpPr>
          <p:cNvPr id="10" name="Rettangolo 9"/>
          <p:cNvSpPr/>
          <p:nvPr/>
        </p:nvSpPr>
        <p:spPr>
          <a:xfrm flipV="1">
            <a:off x="164709" y="1704105"/>
            <a:ext cx="7213670" cy="5853522"/>
          </a:xfrm>
          <a:prstGeom prst="rect">
            <a:avLst/>
          </a:prstGeom>
          <a:solidFill>
            <a:srgbClr val="A9C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pPr algn="ctr"/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30245" y="2759014"/>
            <a:ext cx="2890346" cy="267765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09:00 – 13:00 </a:t>
            </a: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Scenario digitale</a:t>
            </a:r>
          </a:p>
          <a:p>
            <a:pPr lvl="0" defTabSz="803275"/>
            <a:endParaRPr lang="it-IT" sz="1100" b="1" dirty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algn="just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Google </a:t>
            </a:r>
            <a:r>
              <a:rPr lang="it-IT" sz="1100" dirty="0" err="1">
                <a:solidFill>
                  <a:srgbClr val="00559F"/>
                </a:solidFill>
                <a:latin typeface="Calibri" panose="020F0502020204030204" pitchFamily="34" charset="0"/>
              </a:rPr>
              <a:t>flu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 trends e le epidemie influenzali: i big data applicati alla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medicina.</a:t>
            </a:r>
          </a:p>
          <a:p>
            <a:pPr lvl="0" algn="just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 La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disintermediazione: da </a:t>
            </a:r>
            <a:r>
              <a:rPr lang="it-IT" sz="1100" dirty="0" err="1">
                <a:solidFill>
                  <a:srgbClr val="00559F"/>
                </a:solidFill>
                <a:latin typeface="Calibri" panose="020F0502020204030204" pitchFamily="34" charset="0"/>
              </a:rPr>
              <a:t>TripAdvisor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 a Google </a:t>
            </a:r>
            <a:r>
              <a:rPr lang="it-IT" sz="1100" dirty="0" err="1" smtClean="0">
                <a:solidFill>
                  <a:srgbClr val="00559F"/>
                </a:solidFill>
                <a:latin typeface="Calibri" panose="020F0502020204030204" pitchFamily="34" charset="0"/>
              </a:rPr>
              <a:t>MedicoFacebook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e Google: </a:t>
            </a:r>
            <a:r>
              <a:rPr lang="it-IT" sz="1100" dirty="0" err="1">
                <a:solidFill>
                  <a:srgbClr val="00559F"/>
                </a:solidFill>
                <a:latin typeface="Calibri" panose="020F0502020204030204" pitchFamily="34" charset="0"/>
              </a:rPr>
              <a:t>EdgeRank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 e </a:t>
            </a:r>
            <a:r>
              <a:rPr lang="it-IT" sz="1100" dirty="0" err="1">
                <a:solidFill>
                  <a:srgbClr val="00559F"/>
                </a:solidFill>
                <a:latin typeface="Calibri" panose="020F0502020204030204" pitchFamily="34" charset="0"/>
              </a:rPr>
              <a:t>PageRank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.</a:t>
            </a:r>
            <a:endParaRPr lang="it-IT" sz="11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algn="just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Gli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algoritmi e le informazioni per la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salute</a:t>
            </a:r>
          </a:p>
          <a:p>
            <a:pPr lvl="0" algn="just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Come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nasce e come funziona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Google.</a:t>
            </a:r>
          </a:p>
          <a:p>
            <a:pPr lvl="0" algn="just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La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parola chiave, i volumi di ricerca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.</a:t>
            </a:r>
          </a:p>
          <a:p>
            <a:pPr lvl="0" algn="just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La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salute e le ricerche su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Google.</a:t>
            </a:r>
            <a:endParaRPr lang="it-IT" sz="1100" dirty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algn="just" defTabSz="803275"/>
            <a:r>
              <a:rPr lang="it-IT" sz="1100" i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	</a:t>
            </a:r>
          </a:p>
          <a:p>
            <a:pPr lvl="0" algn="just">
              <a:tabLst>
                <a:tab pos="803275" algn="l"/>
              </a:tabLst>
            </a:pP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14:00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– 16:30 </a:t>
            </a: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Internet </a:t>
            </a: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per i </a:t>
            </a: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pazienti</a:t>
            </a:r>
          </a:p>
          <a:p>
            <a:pPr lvl="0" algn="just">
              <a:tabLst>
                <a:tab pos="803275" algn="l"/>
              </a:tabLst>
            </a:pP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I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pazienti e il </a:t>
            </a:r>
            <a:r>
              <a:rPr lang="it-IT" sz="1100" dirty="0" err="1" smtClean="0">
                <a:solidFill>
                  <a:srgbClr val="00559F"/>
                </a:solidFill>
                <a:latin typeface="Calibri" panose="020F0502020204030204" pitchFamily="34" charset="0"/>
              </a:rPr>
              <a:t>webLe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piattaforme collaborative per i pazienti</a:t>
            </a:r>
          </a:p>
          <a:p>
            <a:pPr lvl="0"/>
            <a:endParaRPr lang="it-IT" sz="10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marL="803275" lvl="0" indent="-803275" algn="just" defTabSz="803275"/>
            <a:endParaRPr lang="it-IT" sz="10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itolo 1"/>
          <p:cNvSpPr>
            <a:spLocks noGrp="1"/>
          </p:cNvSpPr>
          <p:nvPr>
            <p:ph type="ctrTitle"/>
          </p:nvPr>
        </p:nvSpPr>
        <p:spPr>
          <a:xfrm>
            <a:off x="324161" y="661620"/>
            <a:ext cx="6850100" cy="940664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it-IT" sz="1600" dirty="0">
                <a:ln w="12700">
                  <a:solidFill>
                    <a:schemeClr val="bg1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O</a:t>
            </a:r>
            <a:r>
              <a:rPr lang="it-IT" sz="1600" dirty="0" smtClean="0">
                <a:ln w="12700">
                  <a:solidFill>
                    <a:schemeClr val="bg1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spedale </a:t>
            </a:r>
            <a:r>
              <a:rPr lang="it-IT" sz="1600" dirty="0">
                <a:ln w="12700">
                  <a:solidFill>
                    <a:schemeClr val="bg1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P</a:t>
            </a:r>
            <a:r>
              <a:rPr lang="it-IT" sz="1600" dirty="0" smtClean="0">
                <a:ln w="12700">
                  <a:solidFill>
                    <a:schemeClr val="bg1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ediatrico Bambino Gesù </a:t>
            </a:r>
            <a:br>
              <a:rPr lang="it-IT" sz="1600" dirty="0" smtClean="0">
                <a:ln w="12700">
                  <a:solidFill>
                    <a:schemeClr val="bg1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it-IT" sz="2000" i="1" dirty="0">
                <a:ln w="12700">
                  <a:solidFill>
                    <a:schemeClr val="bg1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DIGITAL  LITERACY</a:t>
            </a:r>
          </a:p>
        </p:txBody>
      </p:sp>
      <p:cxnSp>
        <p:nvCxnSpPr>
          <p:cNvPr id="37" name="Connettore 1 36"/>
          <p:cNvCxnSpPr/>
          <p:nvPr/>
        </p:nvCxnSpPr>
        <p:spPr>
          <a:xfrm>
            <a:off x="464177" y="522164"/>
            <a:ext cx="3154232" cy="0"/>
          </a:xfrm>
          <a:prstGeom prst="line">
            <a:avLst/>
          </a:prstGeom>
          <a:ln w="12700">
            <a:solidFill>
              <a:srgbClr val="A9C7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olo 1"/>
          <p:cNvSpPr txBox="1">
            <a:spLocks/>
          </p:cNvSpPr>
          <p:nvPr/>
        </p:nvSpPr>
        <p:spPr>
          <a:xfrm>
            <a:off x="373146" y="200340"/>
            <a:ext cx="3336293" cy="351637"/>
          </a:xfrm>
          <a:prstGeom prst="rect">
            <a:avLst/>
          </a:prstGeom>
        </p:spPr>
        <p:txBody>
          <a:bodyPr vert="horz" lIns="99569" tIns="49785" rIns="99569" bIns="49785" rtlCol="0" anchor="t">
            <a:norm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200" smtClean="0">
                <a:ln w="1270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05-06 Marzo 2020 </a:t>
            </a:r>
            <a:r>
              <a:rPr lang="it-IT" sz="1200" dirty="0" smtClean="0">
                <a:ln w="1270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-  Aula </a:t>
            </a:r>
            <a:r>
              <a:rPr lang="it-IT" sz="1200" dirty="0">
                <a:ln w="1270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Salviati 2</a:t>
            </a:r>
          </a:p>
        </p:txBody>
      </p:sp>
      <p:sp>
        <p:nvSpPr>
          <p:cNvPr id="42" name="Torta 41"/>
          <p:cNvSpPr/>
          <p:nvPr/>
        </p:nvSpPr>
        <p:spPr>
          <a:xfrm rot="5400000">
            <a:off x="5868863" y="9091116"/>
            <a:ext cx="3133958" cy="3133958"/>
          </a:xfrm>
          <a:prstGeom prst="pie">
            <a:avLst>
              <a:gd name="adj1" fmla="val 5399416"/>
              <a:gd name="adj2" fmla="val 108004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53" name="Connettore 1 52"/>
          <p:cNvCxnSpPr/>
          <p:nvPr/>
        </p:nvCxnSpPr>
        <p:spPr>
          <a:xfrm>
            <a:off x="362383" y="9811196"/>
            <a:ext cx="5756805" cy="0"/>
          </a:xfrm>
          <a:prstGeom prst="line">
            <a:avLst/>
          </a:prstGeom>
          <a:ln w="12700">
            <a:solidFill>
              <a:srgbClr val="A9C7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con singolo angolo arrotondato 1"/>
          <p:cNvSpPr/>
          <p:nvPr/>
        </p:nvSpPr>
        <p:spPr>
          <a:xfrm rot="10800000">
            <a:off x="5196282" y="126500"/>
            <a:ext cx="2221903" cy="561724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Titolo 1"/>
          <p:cNvSpPr txBox="1">
            <a:spLocks/>
          </p:cNvSpPr>
          <p:nvPr/>
        </p:nvSpPr>
        <p:spPr>
          <a:xfrm>
            <a:off x="4748371" y="137661"/>
            <a:ext cx="2565905" cy="540060"/>
          </a:xfrm>
          <a:prstGeom prst="rect">
            <a:avLst/>
          </a:prstGeom>
        </p:spPr>
        <p:txBody>
          <a:bodyPr vert="horz" lIns="99569" tIns="49785" rIns="99569" bIns="49785" rtlCol="0" anchor="t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200"/>
              </a:lnSpc>
            </a:pPr>
            <a:r>
              <a:rPr lang="it-IT" sz="1800" dirty="0" smtClean="0">
                <a:ln w="9525">
                  <a:solidFill>
                    <a:srgbClr val="0070C0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PROGRAMMA</a:t>
            </a:r>
            <a:endParaRPr lang="it-IT" sz="1800" dirty="0">
              <a:ln w="9525">
                <a:solidFill>
                  <a:srgbClr val="0070C0"/>
                </a:solidFill>
              </a:ln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62383" y="8083004"/>
            <a:ext cx="3176214" cy="148106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>
              <a:defRPr/>
            </a:pPr>
            <a:r>
              <a:rPr lang="it-IT" altLang="it-IT" sz="10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Data </a:t>
            </a: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 sede:</a:t>
            </a:r>
          </a:p>
          <a:p>
            <a:pPr>
              <a:defRPr/>
            </a:pP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05-06 Marzo 2020 Aula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Salviati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2 OPBG Roma</a:t>
            </a: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10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Iscrizioni</a:t>
            </a: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Saranno  accettate le prime </a:t>
            </a:r>
            <a:r>
              <a:rPr lang="it-IT" altLang="it-IT" sz="8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35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iscrizioni.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E’ obbligatorio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effettuare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l’iscrizione on-line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su: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  <a:hlinkClick r:id="rId2"/>
              </a:rPr>
              <a:t>http://www.formazione.ospedalebambinogesu.it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  <a:hlinkClick r:id="rId2"/>
              </a:rPr>
              <a:t>/</a:t>
            </a:r>
            <a:endParaRPr lang="it-IT" altLang="it-IT" sz="800" dirty="0" smtClean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entro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il giorno prima della data di inizio dell’evento.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Inserire il codice di riscatto riservato al personale interno dell’Ospedale, nell'apposita sezione CODICI visibile in "IL MIO PANNELLO" . 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Una volta riconosciuto il codice, cliccare sul pulsante "RISCATTA" per ultimare l'iscrizione all'evento. In caso di esaurimento posti contattare la Segreteria Organizzativa. 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464177" y="1883899"/>
            <a:ext cx="3172439" cy="434621"/>
            <a:chOff x="611922" y="3287418"/>
            <a:chExt cx="3242759" cy="434621"/>
          </a:xfrm>
        </p:grpSpPr>
        <p:sp>
          <p:nvSpPr>
            <p:cNvPr id="46" name="Ovale 45"/>
            <p:cNvSpPr/>
            <p:nvPr/>
          </p:nvSpPr>
          <p:spPr>
            <a:xfrm>
              <a:off x="611922" y="3293835"/>
              <a:ext cx="364034" cy="378363"/>
            </a:xfrm>
            <a:prstGeom prst="ellipse">
              <a:avLst/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1148302" y="3287418"/>
              <a:ext cx="2706379" cy="4346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64657" tIns="32329" rIns="64657" bIns="32329" numCol="2" spcCol="203645">
              <a:spAutoFit/>
            </a:bodyPr>
            <a:lstStyle/>
            <a:p>
              <a:pPr>
                <a:defRPr/>
              </a:pPr>
              <a:r>
                <a:rPr lang="it-IT" altLang="it-IT" sz="1200" b="1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j-ea"/>
                  <a:cs typeface="Arial" panose="020B0604020202020204" pitchFamily="34" charset="0"/>
                </a:rPr>
                <a:t>PROGRAMMA  </a:t>
              </a:r>
            </a:p>
            <a:p>
              <a:pPr>
                <a:defRPr/>
              </a:pPr>
              <a:r>
                <a:rPr lang="it-IT" altLang="it-IT" sz="1200" b="1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j-ea"/>
                  <a:cs typeface="Arial" panose="020B0604020202020204" pitchFamily="34" charset="0"/>
                </a:rPr>
                <a:t>SCIENTIFICO</a:t>
              </a:r>
            </a:p>
            <a:p>
              <a:pPr>
                <a:defRPr/>
              </a:pPr>
              <a:endParaRPr lang="it-IT" altLang="it-IT" sz="120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51" name="CasellaDiTesto 50"/>
          <p:cNvSpPr txBox="1"/>
          <p:nvPr/>
        </p:nvSpPr>
        <p:spPr>
          <a:xfrm>
            <a:off x="3943359" y="2846165"/>
            <a:ext cx="3381419" cy="30008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endParaRPr lang="it-IT" sz="900" dirty="0" smtClean="0"/>
          </a:p>
          <a:p>
            <a:pPr lvl="0"/>
            <a:endParaRPr lang="it-IT" sz="1050" dirty="0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62383" y="7196149"/>
            <a:ext cx="5218448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31"/>
              </a:lnSpc>
              <a:spcBef>
                <a:spcPct val="10000"/>
              </a:spcBef>
            </a:pPr>
            <a:r>
              <a:rPr lang="it-IT" altLang="it-IT" sz="1200" b="1" dirty="0" smtClean="0">
                <a:solidFill>
                  <a:srgbClr val="00559F"/>
                </a:solidFill>
                <a:latin typeface="+mj-lt"/>
              </a:rPr>
              <a:t>Responsabili Scientifici:  </a:t>
            </a:r>
            <a:r>
              <a:rPr lang="it-IT" altLang="it-IT" sz="1200" b="1" dirty="0">
                <a:solidFill>
                  <a:srgbClr val="00559F"/>
                </a:solidFill>
                <a:latin typeface="+mj-lt"/>
              </a:rPr>
              <a:t>Dott. Alberto TOZZI, Dott. Nicola ZAMPERINI</a:t>
            </a:r>
            <a:endParaRPr lang="it-IT" altLang="it-IT" sz="1200" i="1" dirty="0">
              <a:solidFill>
                <a:srgbClr val="00559F"/>
              </a:solidFill>
              <a:latin typeface="+mj-lt"/>
            </a:endParaRPr>
          </a:p>
        </p:txBody>
      </p:sp>
      <p:cxnSp>
        <p:nvCxnSpPr>
          <p:cNvPr id="78" name="Connettore 1 77"/>
          <p:cNvCxnSpPr/>
          <p:nvPr/>
        </p:nvCxnSpPr>
        <p:spPr>
          <a:xfrm>
            <a:off x="407653" y="7074892"/>
            <a:ext cx="6802624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e 83"/>
          <p:cNvSpPr/>
          <p:nvPr/>
        </p:nvSpPr>
        <p:spPr>
          <a:xfrm>
            <a:off x="396081" y="7706152"/>
            <a:ext cx="432222" cy="432222"/>
          </a:xfrm>
          <a:prstGeom prst="ellipse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Text Box 12"/>
          <p:cNvSpPr txBox="1">
            <a:spLocks noChangeArrowheads="1"/>
          </p:cNvSpPr>
          <p:nvPr/>
        </p:nvSpPr>
        <p:spPr bwMode="auto">
          <a:xfrm>
            <a:off x="916461" y="7705969"/>
            <a:ext cx="2576137" cy="40384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2" spcCol="203645">
            <a:spAutoFit/>
          </a:bodyPr>
          <a:lstStyle/>
          <a:p>
            <a:pPr>
              <a:defRPr/>
            </a:pPr>
            <a:r>
              <a:rPr lang="it-IT" altLang="it-IT" sz="1100" dirty="0" smtClean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INFORMAZIONI</a:t>
            </a:r>
          </a:p>
          <a:p>
            <a:pPr>
              <a:defRPr/>
            </a:pPr>
            <a:r>
              <a:rPr lang="it-IT" altLang="it-IT" sz="1100" dirty="0" smtClean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ea typeface="+mj-ea"/>
                <a:cs typeface="Arial" panose="020B0604020202020204" pitchFamily="34" charset="0"/>
              </a:rPr>
              <a:t>GENERALI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24247" y="9818454"/>
            <a:ext cx="377825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SEGRETERIA ORGANIZZATIVA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dirty="0">
                <a:solidFill>
                  <a:srgbClr val="0055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 Eventi Formativi Educazione Continua in Medicina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dirty="0">
                <a:solidFill>
                  <a:srgbClr val="0055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Ospedale Pediatrico Bambino Gesù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dirty="0">
                <a:solidFill>
                  <a:srgbClr val="0055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P.zza S. Onofrio, 4 00165 Roma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dirty="0" smtClean="0">
                <a:solidFill>
                  <a:srgbClr val="0055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06/68592290 </a:t>
            </a:r>
            <a:r>
              <a:rPr lang="it-IT" altLang="it-IT" sz="800" dirty="0">
                <a:solidFill>
                  <a:srgbClr val="0055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06/68592443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dirty="0">
                <a:solidFill>
                  <a:srgbClr val="0055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congressi@opbg.net;  www.ospedalebambinogesu.it</a:t>
            </a:r>
          </a:p>
        </p:txBody>
      </p:sp>
      <p:sp>
        <p:nvSpPr>
          <p:cNvPr id="62" name="Shape 2556"/>
          <p:cNvSpPr/>
          <p:nvPr/>
        </p:nvSpPr>
        <p:spPr>
          <a:xfrm>
            <a:off x="468295" y="7779603"/>
            <a:ext cx="288000" cy="28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7" name="Titolo 1"/>
          <p:cNvSpPr txBox="1">
            <a:spLocks/>
          </p:cNvSpPr>
          <p:nvPr/>
        </p:nvSpPr>
        <p:spPr>
          <a:xfrm>
            <a:off x="530246" y="5497909"/>
            <a:ext cx="6805137" cy="959627"/>
          </a:xfrm>
          <a:prstGeom prst="rect">
            <a:avLst/>
          </a:prstGeom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1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933" y="9501846"/>
            <a:ext cx="1029430" cy="1029430"/>
          </a:xfrm>
          <a:prstGeom prst="rect">
            <a:avLst/>
          </a:prstGeom>
        </p:spPr>
      </p:pic>
      <p:sp>
        <p:nvSpPr>
          <p:cNvPr id="28" name="CasellaDiTesto 27"/>
          <p:cNvSpPr txBox="1"/>
          <p:nvPr/>
        </p:nvSpPr>
        <p:spPr>
          <a:xfrm>
            <a:off x="4363075" y="2275814"/>
            <a:ext cx="2972307" cy="355481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09:00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–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11:00 </a:t>
            </a: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Panoramica </a:t>
            </a:r>
            <a:r>
              <a:rPr lang="it-IT" sz="1100" b="1" dirty="0">
                <a:solidFill>
                  <a:srgbClr val="00559F"/>
                </a:solidFill>
                <a:latin typeface="Calibri" panose="020F0502020204030204" pitchFamily="34" charset="0"/>
              </a:rPr>
              <a:t>sui Social </a:t>
            </a: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Media</a:t>
            </a:r>
          </a:p>
          <a:p>
            <a:pPr lvl="0" defTabSz="803275"/>
            <a:endParaRPr lang="it-IT" sz="1100" b="1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Scrivere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per i motori di ricerca, scrivere per farsi trovare: l’importanza di informazioni sanitarie corrette su </a:t>
            </a:r>
            <a:r>
              <a:rPr lang="it-IT" sz="1100" dirty="0" err="1" smtClean="0">
                <a:solidFill>
                  <a:srgbClr val="00559F"/>
                </a:solidFill>
                <a:latin typeface="Calibri" panose="020F0502020204030204" pitchFamily="34" charset="0"/>
              </a:rPr>
              <a:t>GooglCome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si scrive un contenuto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sanitario</a:t>
            </a:r>
          </a:p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I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contenuti – dal video alle fotografie – applicati all’informazione sanitaria</a:t>
            </a:r>
          </a:p>
          <a:p>
            <a:pPr lvl="0" algn="just" defTabSz="803275"/>
            <a:endParaRPr lang="it-IT" sz="11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11:00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– 12:00 </a:t>
            </a: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Come </a:t>
            </a:r>
            <a:r>
              <a:rPr lang="it-IT" sz="1100" b="1" dirty="0">
                <a:solidFill>
                  <a:srgbClr val="00559F"/>
                </a:solidFill>
                <a:latin typeface="Calibri" panose="020F0502020204030204" pitchFamily="34" charset="0"/>
              </a:rPr>
              <a:t>interpretare le notizie sulla </a:t>
            </a: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salute sul </a:t>
            </a:r>
            <a:r>
              <a:rPr lang="it-IT" sz="1100" b="1" dirty="0">
                <a:solidFill>
                  <a:srgbClr val="00559F"/>
                </a:solidFill>
                <a:latin typeface="Calibri" panose="020F0502020204030204" pitchFamily="34" charset="0"/>
              </a:rPr>
              <a:t>web </a:t>
            </a:r>
            <a:endParaRPr lang="it-IT" sz="1100" b="1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Il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caso dei vaccini sul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web</a:t>
            </a:r>
          </a:p>
          <a:p>
            <a:pPr lvl="0" defTabSz="803275"/>
            <a:endParaRPr lang="it-IT" sz="1100" dirty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14:00 – 16:30  </a:t>
            </a:r>
            <a:r>
              <a:rPr lang="it-IT" sz="110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Panoramica </a:t>
            </a:r>
            <a:r>
              <a:rPr lang="it-IT" sz="1100" b="1" dirty="0">
                <a:solidFill>
                  <a:srgbClr val="00559F"/>
                </a:solidFill>
                <a:latin typeface="Calibri" panose="020F0502020204030204" pitchFamily="34" charset="0"/>
              </a:rPr>
              <a:t>sui Social Media </a:t>
            </a:r>
            <a:endParaRPr lang="it-IT" sz="1100" dirty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I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Sei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gradi di separazione: cosa sono i social network e come vengono usati in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sanità</a:t>
            </a:r>
          </a:p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Quali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sono i social network: da </a:t>
            </a:r>
            <a:r>
              <a:rPr lang="it-IT" sz="1100" dirty="0" err="1">
                <a:solidFill>
                  <a:srgbClr val="00559F"/>
                </a:solidFill>
                <a:latin typeface="Calibri" panose="020F0502020204030204" pitchFamily="34" charset="0"/>
              </a:rPr>
              <a:t>Facebook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 a </a:t>
            </a:r>
            <a:r>
              <a:rPr lang="it-IT" sz="1100" dirty="0" err="1" smtClean="0">
                <a:solidFill>
                  <a:srgbClr val="00559F"/>
                </a:solidFill>
                <a:latin typeface="Calibri" panose="020F0502020204030204" pitchFamily="34" charset="0"/>
              </a:rPr>
              <a:t>Instagram</a:t>
            </a:r>
            <a:endParaRPr lang="it-IT" sz="11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Cosa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appare sulla nostra </a:t>
            </a:r>
            <a:r>
              <a:rPr lang="it-IT" sz="1100" dirty="0" err="1">
                <a:solidFill>
                  <a:srgbClr val="00559F"/>
                </a:solidFill>
                <a:latin typeface="Calibri" panose="020F0502020204030204" pitchFamily="34" charset="0"/>
              </a:rPr>
              <a:t>timeline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 di </a:t>
            </a:r>
            <a:r>
              <a:rPr lang="it-IT" sz="1100" dirty="0" err="1">
                <a:solidFill>
                  <a:srgbClr val="00559F"/>
                </a:solidFill>
                <a:latin typeface="Calibri" panose="020F0502020204030204" pitchFamily="34" charset="0"/>
              </a:rPr>
              <a:t>Facebook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 </a:t>
            </a:r>
            <a:endParaRPr lang="it-IT" sz="11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lvl="0" defTabSz="803275"/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L’algoritmo 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di </a:t>
            </a:r>
            <a:r>
              <a:rPr lang="it-IT" sz="1100" dirty="0" err="1">
                <a:solidFill>
                  <a:srgbClr val="00559F"/>
                </a:solidFill>
                <a:latin typeface="Calibri" panose="020F0502020204030204" pitchFamily="34" charset="0"/>
              </a:rPr>
              <a:t>Facebook</a:t>
            </a:r>
            <a:r>
              <a:rPr lang="it-IT" sz="1100" dirty="0">
                <a:solidFill>
                  <a:srgbClr val="00559F"/>
                </a:solidFill>
                <a:latin typeface="Calibri" panose="020F0502020204030204" pitchFamily="34" charset="0"/>
              </a:rPr>
              <a:t> e le informazioni sulla </a:t>
            </a:r>
            <a:r>
              <a:rPr lang="it-IT" sz="1100" dirty="0" smtClean="0">
                <a:solidFill>
                  <a:srgbClr val="00559F"/>
                </a:solidFill>
                <a:latin typeface="Calibri" panose="020F0502020204030204" pitchFamily="34" charset="0"/>
              </a:rPr>
              <a:t>salute</a:t>
            </a:r>
            <a:endParaRPr lang="it-IT" sz="1100" dirty="0">
              <a:solidFill>
                <a:srgbClr val="00559F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Text Box 12"/>
          <p:cNvSpPr txBox="1">
            <a:spLocks noChangeArrowheads="1"/>
          </p:cNvSpPr>
          <p:nvPr/>
        </p:nvSpPr>
        <p:spPr bwMode="auto">
          <a:xfrm>
            <a:off x="3698676" y="7642573"/>
            <a:ext cx="3588878" cy="129639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r>
              <a:rPr lang="it-IT" sz="800" b="1" dirty="0" smtClean="0">
                <a:solidFill>
                  <a:srgbClr val="00559F"/>
                </a:solidFill>
              </a:rPr>
              <a:t>Obiettivo </a:t>
            </a:r>
            <a:r>
              <a:rPr lang="it-IT" sz="800" b="1" dirty="0" err="1" smtClean="0">
                <a:solidFill>
                  <a:srgbClr val="00559F"/>
                </a:solidFill>
              </a:rPr>
              <a:t>formativo</a:t>
            </a:r>
            <a:r>
              <a:rPr lang="it-IT" sz="800" dirty="0" err="1" smtClean="0">
                <a:solidFill>
                  <a:srgbClr val="00559F"/>
                </a:solidFill>
              </a:rPr>
              <a:t>:nr</a:t>
            </a:r>
            <a:r>
              <a:rPr lang="it-IT" sz="800" dirty="0" smtClean="0">
                <a:solidFill>
                  <a:srgbClr val="00559F"/>
                </a:solidFill>
              </a:rPr>
              <a:t>.</a:t>
            </a:r>
          </a:p>
          <a:p>
            <a:r>
              <a:rPr lang="it-IT" altLang="it-IT" sz="8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Educazione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Continua in Medicina (ECM)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Al Corso sono stati assegnati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n </a:t>
            </a:r>
            <a:r>
              <a:rPr lang="it-IT" altLang="it-IT" sz="8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14,8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crediti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formativi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per tutte 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le figure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professionali.</a:t>
            </a:r>
            <a:endParaRPr lang="it-IT" altLang="it-IT" sz="800" dirty="0" smtClean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Il rilascio dei crediti è subordinato all’effettiva presenza del partecipante all’intero evento formativo verificata attraverso la registrazione manuale (firma entrata/uscita), alla compilazione del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questionario </a:t>
            </a:r>
            <a:r>
              <a:rPr lang="it-IT" altLang="it-IT" sz="800" b="1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on-line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sulla soddisfazione dell’evento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ed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al superamento della verifica dell’apprendimento 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secondo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quanto previsto nell'art. 4.10 del Manuale Nazionale di Accreditamento per l’erogazione di Eventi ECM</a:t>
            </a:r>
            <a:r>
              <a:rPr lang="it-IT" altLang="it-IT" sz="800" dirty="0" smtClean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).</a:t>
            </a: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7653" y="2375132"/>
            <a:ext cx="3131206" cy="4693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lvl="0" defTabSz="803275"/>
            <a:r>
              <a:rPr lang="it-IT" sz="105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I° giorno </a:t>
            </a:r>
          </a:p>
          <a:p>
            <a:pPr lvl="0"/>
            <a:endParaRPr lang="it-IT" sz="10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marL="803275" lvl="0" indent="-803275" algn="just" defTabSz="803275"/>
            <a:endParaRPr lang="it-IT" sz="10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4454731" y="1856252"/>
            <a:ext cx="2425686" cy="4693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lvl="0" defTabSz="803275"/>
            <a:r>
              <a:rPr lang="it-IT" sz="1050" b="1" dirty="0" smtClean="0">
                <a:solidFill>
                  <a:srgbClr val="00559F"/>
                </a:solidFill>
                <a:latin typeface="Calibri" panose="020F0502020204030204" pitchFamily="34" charset="0"/>
              </a:rPr>
              <a:t>II° giorno </a:t>
            </a:r>
          </a:p>
          <a:p>
            <a:pPr lvl="0"/>
            <a:endParaRPr lang="it-IT" sz="10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  <a:p>
            <a:pPr marL="803275" lvl="0" indent="-803275" algn="just" defTabSz="803275"/>
            <a:endParaRPr lang="it-IT" sz="1000" dirty="0" smtClean="0">
              <a:solidFill>
                <a:srgbClr val="00559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0147" y="6154773"/>
            <a:ext cx="653688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050" b="1" dirty="0">
                <a:solidFill>
                  <a:srgbClr val="00559F"/>
                </a:solidFill>
                <a:latin typeface="+mj-lt"/>
              </a:rPr>
              <a:t>Razionale</a:t>
            </a:r>
            <a:r>
              <a:rPr lang="it-IT" sz="1050" dirty="0" smtClean="0">
                <a:solidFill>
                  <a:srgbClr val="00559F"/>
                </a:solidFill>
              </a:rPr>
              <a:t> :Lo </a:t>
            </a:r>
            <a:r>
              <a:rPr lang="it-IT" sz="1050" dirty="0">
                <a:solidFill>
                  <a:srgbClr val="00559F"/>
                </a:solidFill>
              </a:rPr>
              <a:t>sviluppo della competenza digitale inizia con l’acquisizione di un set di competenze minime sull’uso di un dispositivo e con l’accesso alla rete e ai suoi servizi e su come usare queste competenze nelle professioni sanitarie. Superati questi passi iniziali l’apprendimento prosegue per migliorare  nei discenti la capacità di selezionare cosa serve ed interessa tra la miriade di servizi e applicazioni offerte dalla rete. Vengono presentate inoltre esperienze di pazienti in rete e il caso di studio dei vaccini sul web.</a:t>
            </a:r>
            <a:endParaRPr lang="it-IT" altLang="it-IT" sz="1050" dirty="0">
              <a:solidFill>
                <a:srgbClr val="00559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9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498</Words>
  <Application>Microsoft Office PowerPoint</Application>
  <PresentationFormat>Personalizzato</PresentationFormat>
  <Paragraphs>52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Gill Sans</vt:lpstr>
      <vt:lpstr>Tema di Office</vt:lpstr>
      <vt:lpstr>Ospedale Pediatrico Bambino Gesù  DIGITAL  LITERACY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Locandina</dc:title>
  <dc:creator>Mediawork</dc:creator>
  <cp:lastModifiedBy>Mingarelli Rita</cp:lastModifiedBy>
  <cp:revision>124</cp:revision>
  <cp:lastPrinted>2019-10-24T07:18:33Z</cp:lastPrinted>
  <dcterms:created xsi:type="dcterms:W3CDTF">2017-10-03T15:51:18Z</dcterms:created>
  <dcterms:modified xsi:type="dcterms:W3CDTF">2019-12-13T11:52:17Z</dcterms:modified>
</cp:coreProperties>
</file>